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0" r:id="rId1"/>
  </p:sldMasterIdLst>
  <p:notesMasterIdLst>
    <p:notesMasterId r:id="rId18"/>
  </p:notesMasterIdLst>
  <p:handoutMasterIdLst>
    <p:handoutMasterId r:id="rId19"/>
  </p:handoutMasterIdLst>
  <p:sldIdLst>
    <p:sldId id="256" r:id="rId2"/>
    <p:sldId id="259" r:id="rId3"/>
    <p:sldId id="285" r:id="rId4"/>
    <p:sldId id="261" r:id="rId5"/>
    <p:sldId id="262" r:id="rId6"/>
    <p:sldId id="264" r:id="rId7"/>
    <p:sldId id="266" r:id="rId8"/>
    <p:sldId id="268" r:id="rId9"/>
    <p:sldId id="271" r:id="rId10"/>
    <p:sldId id="270" r:id="rId11"/>
    <p:sldId id="279" r:id="rId12"/>
    <p:sldId id="277" r:id="rId13"/>
    <p:sldId id="280" r:id="rId14"/>
    <p:sldId id="281" r:id="rId15"/>
    <p:sldId id="283" r:id="rId16"/>
    <p:sldId id="286" r:id="rId17"/>
  </p:sldIdLst>
  <p:sldSz cx="9904413" cy="6859588"/>
  <p:notesSz cx="9866313" cy="14295438"/>
  <p:defaultTextStyle>
    <a:defPPr>
      <a:defRPr lang="ja-JP"/>
    </a:defPPr>
    <a:lvl1pPr algn="l" defTabSz="968375" rtl="0" eaLnBrk="0" fontAlgn="base" hangingPunct="0">
      <a:spcBef>
        <a:spcPct val="0"/>
      </a:spcBef>
      <a:spcAft>
        <a:spcPct val="0"/>
      </a:spcAft>
      <a:defRPr kumimoji="1" sz="1900" kern="1200">
        <a:solidFill>
          <a:schemeClr val="tx1"/>
        </a:solidFill>
        <a:latin typeface="Arial" charset="0"/>
        <a:ea typeface="ＭＳ Ｐゴシック" charset="-128"/>
        <a:cs typeface="+mn-cs"/>
      </a:defRPr>
    </a:lvl1pPr>
    <a:lvl2pPr marL="482600" indent="-25400" algn="l" defTabSz="968375" rtl="0" eaLnBrk="0" fontAlgn="base" hangingPunct="0">
      <a:spcBef>
        <a:spcPct val="0"/>
      </a:spcBef>
      <a:spcAft>
        <a:spcPct val="0"/>
      </a:spcAft>
      <a:defRPr kumimoji="1" sz="1900" kern="1200">
        <a:solidFill>
          <a:schemeClr val="tx1"/>
        </a:solidFill>
        <a:latin typeface="Arial" charset="0"/>
        <a:ea typeface="ＭＳ Ｐゴシック" charset="-128"/>
        <a:cs typeface="+mn-cs"/>
      </a:defRPr>
    </a:lvl2pPr>
    <a:lvl3pPr marL="968375" indent="-53975" algn="l" defTabSz="968375" rtl="0" eaLnBrk="0" fontAlgn="base" hangingPunct="0">
      <a:spcBef>
        <a:spcPct val="0"/>
      </a:spcBef>
      <a:spcAft>
        <a:spcPct val="0"/>
      </a:spcAft>
      <a:defRPr kumimoji="1" sz="1900" kern="1200">
        <a:solidFill>
          <a:schemeClr val="tx1"/>
        </a:solidFill>
        <a:latin typeface="Arial" charset="0"/>
        <a:ea typeface="ＭＳ Ｐゴシック" charset="-128"/>
        <a:cs typeface="+mn-cs"/>
      </a:defRPr>
    </a:lvl3pPr>
    <a:lvl4pPr marL="1452563" indent="-80963" algn="l" defTabSz="968375" rtl="0" eaLnBrk="0" fontAlgn="base" hangingPunct="0">
      <a:spcBef>
        <a:spcPct val="0"/>
      </a:spcBef>
      <a:spcAft>
        <a:spcPct val="0"/>
      </a:spcAft>
      <a:defRPr kumimoji="1" sz="1900" kern="1200">
        <a:solidFill>
          <a:schemeClr val="tx1"/>
        </a:solidFill>
        <a:latin typeface="Arial" charset="0"/>
        <a:ea typeface="ＭＳ Ｐゴシック" charset="-128"/>
        <a:cs typeface="+mn-cs"/>
      </a:defRPr>
    </a:lvl4pPr>
    <a:lvl5pPr marL="1938338" indent="-109538" algn="l" defTabSz="968375" rtl="0" eaLnBrk="0" fontAlgn="base" hangingPunct="0">
      <a:spcBef>
        <a:spcPct val="0"/>
      </a:spcBef>
      <a:spcAft>
        <a:spcPct val="0"/>
      </a:spcAft>
      <a:defRPr kumimoji="1" sz="1900" kern="1200">
        <a:solidFill>
          <a:schemeClr val="tx1"/>
        </a:solidFill>
        <a:latin typeface="Arial" charset="0"/>
        <a:ea typeface="ＭＳ Ｐゴシック" charset="-128"/>
        <a:cs typeface="+mn-cs"/>
      </a:defRPr>
    </a:lvl5pPr>
    <a:lvl6pPr marL="2286000" algn="l" defTabSz="914400" rtl="0" eaLnBrk="1" latinLnBrk="0" hangingPunct="1">
      <a:defRPr kumimoji="1" sz="1900" kern="1200">
        <a:solidFill>
          <a:schemeClr val="tx1"/>
        </a:solidFill>
        <a:latin typeface="Arial" charset="0"/>
        <a:ea typeface="ＭＳ Ｐゴシック" charset="-128"/>
        <a:cs typeface="+mn-cs"/>
      </a:defRPr>
    </a:lvl6pPr>
    <a:lvl7pPr marL="2743200" algn="l" defTabSz="914400" rtl="0" eaLnBrk="1" latinLnBrk="0" hangingPunct="1">
      <a:defRPr kumimoji="1" sz="1900" kern="1200">
        <a:solidFill>
          <a:schemeClr val="tx1"/>
        </a:solidFill>
        <a:latin typeface="Arial" charset="0"/>
        <a:ea typeface="ＭＳ Ｐゴシック" charset="-128"/>
        <a:cs typeface="+mn-cs"/>
      </a:defRPr>
    </a:lvl7pPr>
    <a:lvl8pPr marL="3200400" algn="l" defTabSz="914400" rtl="0" eaLnBrk="1" latinLnBrk="0" hangingPunct="1">
      <a:defRPr kumimoji="1" sz="1900" kern="1200">
        <a:solidFill>
          <a:schemeClr val="tx1"/>
        </a:solidFill>
        <a:latin typeface="Arial" charset="0"/>
        <a:ea typeface="ＭＳ Ｐゴシック" charset="-128"/>
        <a:cs typeface="+mn-cs"/>
      </a:defRPr>
    </a:lvl8pPr>
    <a:lvl9pPr marL="3657600" algn="l" defTabSz="914400" rtl="0" eaLnBrk="1" latinLnBrk="0" hangingPunct="1">
      <a:defRPr kumimoji="1" sz="19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 uri="{2D200454-40CA-4A62-9FC3-DE9A4176ACB9}">
      <p15:notesGuideLst xmlns:p15="http://schemas.microsoft.com/office/powerpoint/2012/main">
        <p15:guide id="1" orient="horz" pos="3162" userDrawn="1">
          <p15:clr>
            <a:srgbClr val="A4A3A4"/>
          </p15:clr>
        </p15:guide>
        <p15:guide id="2" pos="2177" userDrawn="1">
          <p15:clr>
            <a:srgbClr val="A4A3A4"/>
          </p15:clr>
        </p15:guide>
        <p15:guide id="3" orient="horz" pos="3108" userDrawn="1">
          <p15:clr>
            <a:srgbClr val="A4A3A4"/>
          </p15:clr>
        </p15:guide>
        <p15:guide id="4" pos="2122" userDrawn="1">
          <p15:clr>
            <a:srgbClr val="A4A3A4"/>
          </p15:clr>
        </p15:guide>
        <p15:guide id="5" orient="horz" pos="4581" userDrawn="1">
          <p15:clr>
            <a:srgbClr val="A4A3A4"/>
          </p15:clr>
        </p15:guide>
        <p15:guide id="6" orient="horz" pos="4503" userDrawn="1">
          <p15:clr>
            <a:srgbClr val="A4A3A4"/>
          </p15:clr>
        </p15:guide>
        <p15:guide id="7" pos="3187" userDrawn="1">
          <p15:clr>
            <a:srgbClr val="A4A3A4"/>
          </p15:clr>
        </p15:guide>
        <p15:guide id="8"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E2887"/>
    <a:srgbClr val="E6DCF2"/>
    <a:srgbClr val="F6DAE4"/>
    <a:srgbClr val="0033CC"/>
    <a:srgbClr val="3366FF"/>
    <a:srgbClr val="EDF2F9"/>
    <a:srgbClr val="80A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768" y="90"/>
      </p:cViewPr>
      <p:guideLst>
        <p:guide orient="horz" pos="2161"/>
        <p:guide pos="3120"/>
      </p:guideLst>
    </p:cSldViewPr>
  </p:slideViewPr>
  <p:notesTextViewPr>
    <p:cViewPr>
      <p:scale>
        <a:sx n="100" d="100"/>
        <a:sy n="100" d="100"/>
      </p:scale>
      <p:origin x="0" y="0"/>
    </p:cViewPr>
  </p:notesTextViewPr>
  <p:notesViewPr>
    <p:cSldViewPr>
      <p:cViewPr varScale="1">
        <p:scale>
          <a:sx n="83" d="100"/>
          <a:sy n="83" d="100"/>
        </p:scale>
        <p:origin x="-2040" y="-84"/>
      </p:cViewPr>
      <p:guideLst>
        <p:guide orient="horz" pos="3162"/>
        <p:guide pos="2177"/>
        <p:guide orient="horz" pos="3108"/>
        <p:guide pos="2122"/>
        <p:guide orient="horz" pos="4581"/>
        <p:guide orient="horz" pos="4503"/>
        <p:guide pos="3187"/>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2"/>
            <a:ext cx="4276687" cy="7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033" tIns="66514" rIns="133033" bIns="66514" numCol="1" anchor="t" anchorCtr="0" compatLnSpc="1">
            <a:prstTxWarp prst="textNoShape">
              <a:avLst/>
            </a:prstTxWarp>
          </a:bodyPr>
          <a:lstStyle>
            <a:lvl1pPr algn="l" defTabSz="1411638" eaLnBrk="1" fontAlgn="auto" hangingPunct="1">
              <a:spcBef>
                <a:spcPts val="0"/>
              </a:spcBef>
              <a:spcAft>
                <a:spcPts val="0"/>
              </a:spcAft>
              <a:defRPr sz="1700">
                <a:latin typeface="+mn-lt"/>
                <a:ea typeface="+mn-ea"/>
              </a:defRPr>
            </a:lvl1pPr>
          </a:lstStyle>
          <a:p>
            <a:pPr>
              <a:defRPr/>
            </a:pPr>
            <a:endParaRPr lang="ja-JP" altLang="en-US"/>
          </a:p>
        </p:txBody>
      </p:sp>
      <p:sp>
        <p:nvSpPr>
          <p:cNvPr id="3" name="日付プレースホルダ 2"/>
          <p:cNvSpPr>
            <a:spLocks noGrp="1"/>
          </p:cNvSpPr>
          <p:nvPr>
            <p:ph type="dt" sz="quarter" idx="1"/>
          </p:nvPr>
        </p:nvSpPr>
        <p:spPr bwMode="auto">
          <a:xfrm>
            <a:off x="5587358" y="2"/>
            <a:ext cx="4276687" cy="7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033" tIns="66514" rIns="133033" bIns="66514" numCol="1" anchor="t" anchorCtr="0" compatLnSpc="1">
            <a:prstTxWarp prst="textNoShape">
              <a:avLst/>
            </a:prstTxWarp>
          </a:bodyPr>
          <a:lstStyle>
            <a:lvl1pPr algn="r" defTabSz="1411638" eaLnBrk="1" fontAlgn="auto" hangingPunct="1">
              <a:spcBef>
                <a:spcPts val="0"/>
              </a:spcBef>
              <a:spcAft>
                <a:spcPts val="0"/>
              </a:spcAft>
              <a:defRPr sz="1700">
                <a:latin typeface="+mn-lt"/>
                <a:ea typeface="+mn-ea"/>
              </a:defRPr>
            </a:lvl1pPr>
          </a:lstStyle>
          <a:p>
            <a:pPr>
              <a:defRPr/>
            </a:pPr>
            <a:fld id="{414A6603-49E5-4E2B-A391-CE0048E1D21C}" type="datetimeFigureOut">
              <a:rPr lang="ja-JP" altLang="en-US"/>
              <a:pPr>
                <a:defRPr/>
              </a:pPr>
              <a:t>2022/6/6</a:t>
            </a:fld>
            <a:endParaRPr lang="ja-JP" altLang="en-US"/>
          </a:p>
        </p:txBody>
      </p:sp>
      <p:sp>
        <p:nvSpPr>
          <p:cNvPr id="4" name="フッター プレースホルダ 3"/>
          <p:cNvSpPr>
            <a:spLocks noGrp="1"/>
          </p:cNvSpPr>
          <p:nvPr>
            <p:ph type="ftr" sz="quarter" idx="2"/>
          </p:nvPr>
        </p:nvSpPr>
        <p:spPr bwMode="auto">
          <a:xfrm>
            <a:off x="0" y="13578860"/>
            <a:ext cx="4276687" cy="7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033" tIns="66514" rIns="133033" bIns="66514" numCol="1" anchor="b" anchorCtr="0" compatLnSpc="1">
            <a:prstTxWarp prst="textNoShape">
              <a:avLst/>
            </a:prstTxWarp>
          </a:bodyPr>
          <a:lstStyle>
            <a:lvl1pPr algn="l" defTabSz="1411638" eaLnBrk="1" fontAlgn="auto" hangingPunct="1">
              <a:spcBef>
                <a:spcPts val="0"/>
              </a:spcBef>
              <a:spcAft>
                <a:spcPts val="0"/>
              </a:spcAft>
              <a:defRPr sz="17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bwMode="auto">
          <a:xfrm>
            <a:off x="5587358" y="13578860"/>
            <a:ext cx="4276687" cy="7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033" tIns="66514" rIns="133033" bIns="66514" numCol="1" anchor="b" anchorCtr="0" compatLnSpc="1">
            <a:prstTxWarp prst="textNoShape">
              <a:avLst/>
            </a:prstTxWarp>
          </a:bodyPr>
          <a:lstStyle>
            <a:lvl1pPr algn="r" defTabSz="1409858" eaLnBrk="1" hangingPunct="1">
              <a:defRPr sz="1700">
                <a:latin typeface="Calibri" pitchFamily="34" charset="0"/>
              </a:defRPr>
            </a:lvl1pPr>
          </a:lstStyle>
          <a:p>
            <a:fld id="{9CAC4B98-4D66-446E-BB9D-546329C44E4D}" type="slidenum">
              <a:rPr lang="ja-JP" altLang="en-US"/>
              <a:pPr/>
              <a:t>‹#›</a:t>
            </a:fld>
            <a:endParaRPr lang="ja-JP" altLang="en-US"/>
          </a:p>
        </p:txBody>
      </p:sp>
    </p:spTree>
    <p:extLst>
      <p:ext uri="{BB962C8B-B14F-4D97-AF65-F5344CB8AC3E}">
        <p14:creationId xmlns:p14="http://schemas.microsoft.com/office/powerpoint/2010/main" val="4034660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2"/>
            <a:ext cx="4276687" cy="7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033" tIns="66514" rIns="133033" bIns="66514" numCol="1" anchor="t" anchorCtr="0" compatLnSpc="1">
            <a:prstTxWarp prst="textNoShape">
              <a:avLst/>
            </a:prstTxWarp>
          </a:bodyPr>
          <a:lstStyle>
            <a:lvl1pPr algn="l" defTabSz="1411638" eaLnBrk="1" fontAlgn="auto" hangingPunct="1">
              <a:spcBef>
                <a:spcPts val="0"/>
              </a:spcBef>
              <a:spcAft>
                <a:spcPts val="0"/>
              </a:spcAft>
              <a:defRPr sz="1700">
                <a:latin typeface="+mn-lt"/>
                <a:ea typeface="+mn-ea"/>
              </a:defRPr>
            </a:lvl1pPr>
          </a:lstStyle>
          <a:p>
            <a:pPr>
              <a:defRPr/>
            </a:pPr>
            <a:endParaRPr lang="ja-JP" altLang="en-US"/>
          </a:p>
        </p:txBody>
      </p:sp>
      <p:sp>
        <p:nvSpPr>
          <p:cNvPr id="3" name="日付プレースホルダ 2"/>
          <p:cNvSpPr>
            <a:spLocks noGrp="1"/>
          </p:cNvSpPr>
          <p:nvPr>
            <p:ph type="dt" idx="1"/>
          </p:nvPr>
        </p:nvSpPr>
        <p:spPr bwMode="auto">
          <a:xfrm>
            <a:off x="5587358" y="2"/>
            <a:ext cx="4276687" cy="7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033" tIns="66514" rIns="133033" bIns="66514" numCol="1" anchor="t" anchorCtr="0" compatLnSpc="1">
            <a:prstTxWarp prst="textNoShape">
              <a:avLst/>
            </a:prstTxWarp>
          </a:bodyPr>
          <a:lstStyle>
            <a:lvl1pPr algn="r" defTabSz="1411638" eaLnBrk="1" fontAlgn="auto" hangingPunct="1">
              <a:spcBef>
                <a:spcPts val="0"/>
              </a:spcBef>
              <a:spcAft>
                <a:spcPts val="0"/>
              </a:spcAft>
              <a:defRPr sz="1700">
                <a:latin typeface="+mn-lt"/>
                <a:ea typeface="+mn-ea"/>
              </a:defRPr>
            </a:lvl1pPr>
          </a:lstStyle>
          <a:p>
            <a:pPr>
              <a:defRPr/>
            </a:pPr>
            <a:fld id="{66C6AB0A-E5C4-4C7E-9FB9-9A80A75474CE}" type="datetimeFigureOut">
              <a:rPr lang="ja-JP" altLang="en-US"/>
              <a:pPr>
                <a:defRPr/>
              </a:pPr>
              <a:t>2022/6/6</a:t>
            </a:fld>
            <a:endParaRPr lang="ja-JP" altLang="en-US"/>
          </a:p>
        </p:txBody>
      </p:sp>
      <p:sp>
        <p:nvSpPr>
          <p:cNvPr id="4" name="スライド イメージ プレースホルダ 3"/>
          <p:cNvSpPr>
            <a:spLocks noGrp="1" noRot="1" noChangeAspect="1"/>
          </p:cNvSpPr>
          <p:nvPr>
            <p:ph type="sldImg" idx="2"/>
          </p:nvPr>
        </p:nvSpPr>
        <p:spPr>
          <a:xfrm>
            <a:off x="1062038" y="1071563"/>
            <a:ext cx="7742237" cy="5362575"/>
          </a:xfrm>
          <a:prstGeom prst="rect">
            <a:avLst/>
          </a:prstGeom>
          <a:noFill/>
          <a:ln w="12700">
            <a:solidFill>
              <a:prstClr val="black"/>
            </a:solidFill>
          </a:ln>
        </p:spPr>
        <p:txBody>
          <a:bodyPr vert="horz" lIns="133048" tIns="66523" rIns="133048" bIns="66523" rtlCol="0" anchor="ctr"/>
          <a:lstStyle/>
          <a:p>
            <a:pPr lvl="0"/>
            <a:endParaRPr lang="ja-JP" altLang="en-US" noProof="0"/>
          </a:p>
        </p:txBody>
      </p:sp>
      <p:sp>
        <p:nvSpPr>
          <p:cNvPr id="5" name="ノート プレースホルダ 4"/>
          <p:cNvSpPr>
            <a:spLocks noGrp="1"/>
          </p:cNvSpPr>
          <p:nvPr>
            <p:ph type="body" sz="quarter" idx="3"/>
          </p:nvPr>
        </p:nvSpPr>
        <p:spPr bwMode="auto">
          <a:xfrm>
            <a:off x="986406" y="6790563"/>
            <a:ext cx="7893502" cy="64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033" tIns="66514" rIns="133033" bIns="6651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bwMode="auto">
          <a:xfrm>
            <a:off x="0" y="13578860"/>
            <a:ext cx="4276687" cy="7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033" tIns="66514" rIns="133033" bIns="66514" numCol="1" anchor="b" anchorCtr="0" compatLnSpc="1">
            <a:prstTxWarp prst="textNoShape">
              <a:avLst/>
            </a:prstTxWarp>
          </a:bodyPr>
          <a:lstStyle>
            <a:lvl1pPr algn="l" defTabSz="1411638" eaLnBrk="1" fontAlgn="auto" hangingPunct="1">
              <a:spcBef>
                <a:spcPts val="0"/>
              </a:spcBef>
              <a:spcAft>
                <a:spcPts val="0"/>
              </a:spcAft>
              <a:defRPr sz="17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bwMode="auto">
          <a:xfrm>
            <a:off x="5587358" y="13578860"/>
            <a:ext cx="4276687" cy="7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033" tIns="66514" rIns="133033" bIns="66514" numCol="1" anchor="b" anchorCtr="0" compatLnSpc="1">
            <a:prstTxWarp prst="textNoShape">
              <a:avLst/>
            </a:prstTxWarp>
          </a:bodyPr>
          <a:lstStyle>
            <a:lvl1pPr algn="r" defTabSz="1409858" eaLnBrk="1" hangingPunct="1">
              <a:defRPr sz="1700">
                <a:latin typeface="Calibri" pitchFamily="34" charset="0"/>
              </a:defRPr>
            </a:lvl1pPr>
          </a:lstStyle>
          <a:p>
            <a:fld id="{D0C25ABE-D367-49A2-8295-F1840C07BA8E}" type="slidenum">
              <a:rPr lang="ja-JP" altLang="en-US"/>
              <a:pPr/>
              <a:t>‹#›</a:t>
            </a:fld>
            <a:endParaRPr lang="ja-JP" altLang="en-US"/>
          </a:p>
        </p:txBody>
      </p:sp>
    </p:spTree>
    <p:extLst>
      <p:ext uri="{BB962C8B-B14F-4D97-AF65-F5344CB8AC3E}">
        <p14:creationId xmlns:p14="http://schemas.microsoft.com/office/powerpoint/2010/main" val="3533324686"/>
      </p:ext>
    </p:extLst>
  </p:cSld>
  <p:clrMap bg1="lt1" tx1="dk1" bg2="lt2" tx2="dk2" accent1="accent1" accent2="accent2" accent3="accent3" accent4="accent4" accent5="accent5" accent6="accent6" hlink="hlink" folHlink="folHlink"/>
  <p:notesStyle>
    <a:lvl1pPr algn="l" defTabSz="968375" rtl="0" eaLnBrk="0" fontAlgn="base" hangingPunct="0">
      <a:spcBef>
        <a:spcPct val="30000"/>
      </a:spcBef>
      <a:spcAft>
        <a:spcPct val="0"/>
      </a:spcAft>
      <a:defRPr kumimoji="1" sz="1300" kern="1200">
        <a:solidFill>
          <a:schemeClr val="tx1"/>
        </a:solidFill>
        <a:latin typeface="+mn-lt"/>
        <a:ea typeface="+mn-ea"/>
        <a:cs typeface="+mn-cs"/>
      </a:defRPr>
    </a:lvl1pPr>
    <a:lvl2pPr marL="482600" algn="l" defTabSz="968375" rtl="0" eaLnBrk="0" fontAlgn="base" hangingPunct="0">
      <a:spcBef>
        <a:spcPct val="30000"/>
      </a:spcBef>
      <a:spcAft>
        <a:spcPct val="0"/>
      </a:spcAft>
      <a:defRPr kumimoji="1" sz="1300" kern="1200">
        <a:solidFill>
          <a:schemeClr val="tx1"/>
        </a:solidFill>
        <a:latin typeface="+mn-lt"/>
        <a:ea typeface="+mn-ea"/>
        <a:cs typeface="+mn-cs"/>
      </a:defRPr>
    </a:lvl2pPr>
    <a:lvl3pPr marL="968375" algn="l" defTabSz="968375" rtl="0" eaLnBrk="0" fontAlgn="base" hangingPunct="0">
      <a:spcBef>
        <a:spcPct val="30000"/>
      </a:spcBef>
      <a:spcAft>
        <a:spcPct val="0"/>
      </a:spcAft>
      <a:defRPr kumimoji="1" sz="1300" kern="1200">
        <a:solidFill>
          <a:schemeClr val="tx1"/>
        </a:solidFill>
        <a:latin typeface="+mn-lt"/>
        <a:ea typeface="+mn-ea"/>
        <a:cs typeface="+mn-cs"/>
      </a:defRPr>
    </a:lvl3pPr>
    <a:lvl4pPr marL="1452563" algn="l" defTabSz="968375" rtl="0" eaLnBrk="0" fontAlgn="base" hangingPunct="0">
      <a:spcBef>
        <a:spcPct val="30000"/>
      </a:spcBef>
      <a:spcAft>
        <a:spcPct val="0"/>
      </a:spcAft>
      <a:defRPr kumimoji="1" sz="1300" kern="1200">
        <a:solidFill>
          <a:schemeClr val="tx1"/>
        </a:solidFill>
        <a:latin typeface="+mn-lt"/>
        <a:ea typeface="+mn-ea"/>
        <a:cs typeface="+mn-cs"/>
      </a:defRPr>
    </a:lvl4pPr>
    <a:lvl5pPr marL="1938338" algn="l" defTabSz="968375" rtl="0" eaLnBrk="0" fontAlgn="base" hangingPunct="0">
      <a:spcBef>
        <a:spcPct val="30000"/>
      </a:spcBef>
      <a:spcAft>
        <a:spcPct val="0"/>
      </a:spcAft>
      <a:defRPr kumimoji="1" sz="1300" kern="1200">
        <a:solidFill>
          <a:schemeClr val="tx1"/>
        </a:solidFill>
        <a:latin typeface="+mn-lt"/>
        <a:ea typeface="+mn-ea"/>
        <a:cs typeface="+mn-cs"/>
      </a:defRPr>
    </a:lvl5pPr>
    <a:lvl6pPr marL="2425126" algn="l" defTabSz="970050" rtl="0" eaLnBrk="1" latinLnBrk="0" hangingPunct="1">
      <a:defRPr kumimoji="1" sz="1300" kern="1200">
        <a:solidFill>
          <a:schemeClr val="tx1"/>
        </a:solidFill>
        <a:latin typeface="+mn-lt"/>
        <a:ea typeface="+mn-ea"/>
        <a:cs typeface="+mn-cs"/>
      </a:defRPr>
    </a:lvl6pPr>
    <a:lvl7pPr marL="2910152" algn="l" defTabSz="970050" rtl="0" eaLnBrk="1" latinLnBrk="0" hangingPunct="1">
      <a:defRPr kumimoji="1" sz="1300" kern="1200">
        <a:solidFill>
          <a:schemeClr val="tx1"/>
        </a:solidFill>
        <a:latin typeface="+mn-lt"/>
        <a:ea typeface="+mn-ea"/>
        <a:cs typeface="+mn-cs"/>
      </a:defRPr>
    </a:lvl7pPr>
    <a:lvl8pPr marL="3395177" algn="l" defTabSz="970050" rtl="0" eaLnBrk="1" latinLnBrk="0" hangingPunct="1">
      <a:defRPr kumimoji="1" sz="1300" kern="1200">
        <a:solidFill>
          <a:schemeClr val="tx1"/>
        </a:solidFill>
        <a:latin typeface="+mn-lt"/>
        <a:ea typeface="+mn-ea"/>
        <a:cs typeface="+mn-cs"/>
      </a:defRPr>
    </a:lvl8pPr>
    <a:lvl9pPr marL="3880205" algn="l" defTabSz="970050"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7" name="ノート プレースホルダ 2"/>
          <p:cNvSpPr>
            <a:spLocks noGrp="1"/>
          </p:cNvSpPr>
          <p:nvPr>
            <p:ph type="body" idx="1"/>
          </p:nvPr>
        </p:nvSpPr>
        <p:spPr>
          <a:noFill/>
        </p:spPr>
        <p:txBody>
          <a:bodyPr/>
          <a:lstStyle/>
          <a:p>
            <a:endParaRPr lang="ja-JP" altLang="en-US"/>
          </a:p>
        </p:txBody>
      </p:sp>
      <p:sp>
        <p:nvSpPr>
          <p:cNvPr id="6148" name="スライド番号プレースホルダ 3"/>
          <p:cNvSpPr>
            <a:spLocks noGrp="1"/>
          </p:cNvSpPr>
          <p:nvPr>
            <p:ph type="sldNum" sz="quarter" idx="5"/>
          </p:nvPr>
        </p:nvSpPr>
        <p:spPr>
          <a:noFill/>
          <a:ln>
            <a:miter lim="800000"/>
            <a:headEnd/>
            <a:tailEnd/>
          </a:ln>
        </p:spPr>
        <p:txBody>
          <a:bodyPr/>
          <a:lstStyle/>
          <a:p>
            <a:fld id="{30843D69-3B3D-4A46-A3E9-CB89FE0B0D47}" type="slidenum">
              <a:rPr lang="ja-JP" altLang="en-US"/>
              <a:pPr/>
              <a:t>0</a:t>
            </a:fld>
            <a:endParaRPr lang="ja-JP" altLang="en-US"/>
          </a:p>
        </p:txBody>
      </p:sp>
    </p:spTree>
    <p:extLst>
      <p:ext uri="{BB962C8B-B14F-4D97-AF65-F5344CB8AC3E}">
        <p14:creationId xmlns:p14="http://schemas.microsoft.com/office/powerpoint/2010/main" val="305390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579" name="ノート プレースホルダ 2"/>
          <p:cNvSpPr>
            <a:spLocks noGrp="1"/>
          </p:cNvSpPr>
          <p:nvPr>
            <p:ph type="body" idx="1"/>
          </p:nvPr>
        </p:nvSpPr>
        <p:spPr>
          <a:noFill/>
        </p:spPr>
        <p:txBody>
          <a:bodyPr/>
          <a:lstStyle/>
          <a:p>
            <a:endParaRPr lang="ja-JP" altLang="en-US"/>
          </a:p>
        </p:txBody>
      </p:sp>
      <p:sp>
        <p:nvSpPr>
          <p:cNvPr id="24580" name="スライド番号プレースホルダ 3"/>
          <p:cNvSpPr>
            <a:spLocks noGrp="1"/>
          </p:cNvSpPr>
          <p:nvPr>
            <p:ph type="sldNum" sz="quarter" idx="5"/>
          </p:nvPr>
        </p:nvSpPr>
        <p:spPr>
          <a:noFill/>
          <a:ln>
            <a:miter lim="800000"/>
            <a:headEnd/>
            <a:tailEnd/>
          </a:ln>
        </p:spPr>
        <p:txBody>
          <a:bodyPr/>
          <a:lstStyle/>
          <a:p>
            <a:fld id="{FDDFF817-31A4-4D2C-8B00-FD4AB9C74D88}" type="slidenum">
              <a:rPr lang="ja-JP" altLang="en-US"/>
              <a:pPr/>
              <a:t>10</a:t>
            </a:fld>
            <a:endParaRPr lang="ja-JP" altLang="en-US"/>
          </a:p>
        </p:txBody>
      </p:sp>
    </p:spTree>
    <p:extLst>
      <p:ext uri="{BB962C8B-B14F-4D97-AF65-F5344CB8AC3E}">
        <p14:creationId xmlns:p14="http://schemas.microsoft.com/office/powerpoint/2010/main" val="11971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627" name="ノート プレースホルダ 2"/>
          <p:cNvSpPr>
            <a:spLocks noGrp="1"/>
          </p:cNvSpPr>
          <p:nvPr>
            <p:ph type="body" idx="1"/>
          </p:nvPr>
        </p:nvSpPr>
        <p:spPr>
          <a:noFill/>
        </p:spPr>
        <p:txBody>
          <a:bodyPr/>
          <a:lstStyle/>
          <a:p>
            <a:endParaRPr lang="ja-JP" altLang="en-US"/>
          </a:p>
        </p:txBody>
      </p:sp>
      <p:sp>
        <p:nvSpPr>
          <p:cNvPr id="26628" name="スライド番号プレースホルダ 3"/>
          <p:cNvSpPr>
            <a:spLocks noGrp="1"/>
          </p:cNvSpPr>
          <p:nvPr>
            <p:ph type="sldNum" sz="quarter" idx="5"/>
          </p:nvPr>
        </p:nvSpPr>
        <p:spPr>
          <a:noFill/>
          <a:ln>
            <a:miter lim="800000"/>
            <a:headEnd/>
            <a:tailEnd/>
          </a:ln>
        </p:spPr>
        <p:txBody>
          <a:bodyPr/>
          <a:lstStyle/>
          <a:p>
            <a:fld id="{C5FC5AC0-3031-4531-AA96-DDC302B05209}" type="slidenum">
              <a:rPr lang="ja-JP" altLang="en-US"/>
              <a:pPr/>
              <a:t>11</a:t>
            </a:fld>
            <a:endParaRPr lang="ja-JP" altLang="en-US"/>
          </a:p>
        </p:txBody>
      </p:sp>
    </p:spTree>
    <p:extLst>
      <p:ext uri="{BB962C8B-B14F-4D97-AF65-F5344CB8AC3E}">
        <p14:creationId xmlns:p14="http://schemas.microsoft.com/office/powerpoint/2010/main" val="2262627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a:noFill/>
        </p:spPr>
        <p:txBody>
          <a:bodyPr/>
          <a:lstStyle/>
          <a:p>
            <a:endParaRPr lang="ja-JP" altLang="en-US"/>
          </a:p>
        </p:txBody>
      </p:sp>
      <p:sp>
        <p:nvSpPr>
          <p:cNvPr id="28676" name="スライド番号プレースホルダ 3"/>
          <p:cNvSpPr>
            <a:spLocks noGrp="1"/>
          </p:cNvSpPr>
          <p:nvPr>
            <p:ph type="sldNum" sz="quarter" idx="5"/>
          </p:nvPr>
        </p:nvSpPr>
        <p:spPr>
          <a:noFill/>
          <a:ln>
            <a:miter lim="800000"/>
            <a:headEnd/>
            <a:tailEnd/>
          </a:ln>
        </p:spPr>
        <p:txBody>
          <a:bodyPr/>
          <a:lstStyle/>
          <a:p>
            <a:fld id="{A070EAE4-D0E1-4038-B6E4-0B601DDF8D4B}" type="slidenum">
              <a:rPr lang="ja-JP" altLang="en-US"/>
              <a:pPr/>
              <a:t>12</a:t>
            </a:fld>
            <a:endParaRPr lang="ja-JP" altLang="en-US"/>
          </a:p>
        </p:txBody>
      </p:sp>
    </p:spTree>
    <p:extLst>
      <p:ext uri="{BB962C8B-B14F-4D97-AF65-F5344CB8AC3E}">
        <p14:creationId xmlns:p14="http://schemas.microsoft.com/office/powerpoint/2010/main" val="355857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a:noFill/>
        </p:spPr>
        <p:txBody>
          <a:bodyPr/>
          <a:lstStyle/>
          <a:p>
            <a:endParaRPr lang="ja-JP" altLang="en-US"/>
          </a:p>
        </p:txBody>
      </p:sp>
      <p:sp>
        <p:nvSpPr>
          <p:cNvPr id="30724" name="スライド番号プレースホルダ 3"/>
          <p:cNvSpPr>
            <a:spLocks noGrp="1"/>
          </p:cNvSpPr>
          <p:nvPr>
            <p:ph type="sldNum" sz="quarter" idx="5"/>
          </p:nvPr>
        </p:nvSpPr>
        <p:spPr>
          <a:noFill/>
          <a:ln>
            <a:miter lim="800000"/>
            <a:headEnd/>
            <a:tailEnd/>
          </a:ln>
        </p:spPr>
        <p:txBody>
          <a:bodyPr/>
          <a:lstStyle/>
          <a:p>
            <a:fld id="{D38A38D8-4F9A-474B-A646-43AA1F284379}" type="slidenum">
              <a:rPr lang="ja-JP" altLang="en-US"/>
              <a:pPr/>
              <a:t>13</a:t>
            </a:fld>
            <a:endParaRPr lang="ja-JP" altLang="en-US"/>
          </a:p>
        </p:txBody>
      </p:sp>
    </p:spTree>
    <p:extLst>
      <p:ext uri="{BB962C8B-B14F-4D97-AF65-F5344CB8AC3E}">
        <p14:creationId xmlns:p14="http://schemas.microsoft.com/office/powerpoint/2010/main" val="1041266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 2"/>
          <p:cNvSpPr>
            <a:spLocks noGrp="1"/>
          </p:cNvSpPr>
          <p:nvPr>
            <p:ph type="body" idx="1"/>
          </p:nvPr>
        </p:nvSpPr>
        <p:spPr>
          <a:noFill/>
        </p:spPr>
        <p:txBody>
          <a:bodyPr/>
          <a:lstStyle/>
          <a:p>
            <a:endParaRPr lang="ja-JP" altLang="en-US"/>
          </a:p>
        </p:txBody>
      </p:sp>
      <p:sp>
        <p:nvSpPr>
          <p:cNvPr id="32772" name="スライド番号プレースホルダ 3"/>
          <p:cNvSpPr>
            <a:spLocks noGrp="1"/>
          </p:cNvSpPr>
          <p:nvPr>
            <p:ph type="sldNum" sz="quarter" idx="5"/>
          </p:nvPr>
        </p:nvSpPr>
        <p:spPr>
          <a:noFill/>
          <a:ln>
            <a:miter lim="800000"/>
            <a:headEnd/>
            <a:tailEnd/>
          </a:ln>
        </p:spPr>
        <p:txBody>
          <a:bodyPr/>
          <a:lstStyle/>
          <a:p>
            <a:fld id="{8BDC6D9D-CB71-4A1D-B65C-D8FA191BF186}" type="slidenum">
              <a:rPr lang="ja-JP" altLang="en-US"/>
              <a:pPr/>
              <a:t>14</a:t>
            </a:fld>
            <a:endParaRPr lang="ja-JP" altLang="en-US"/>
          </a:p>
        </p:txBody>
      </p:sp>
    </p:spTree>
    <p:extLst>
      <p:ext uri="{BB962C8B-B14F-4D97-AF65-F5344CB8AC3E}">
        <p14:creationId xmlns:p14="http://schemas.microsoft.com/office/powerpoint/2010/main" val="31804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5" name="ノート プレースホルダ 2"/>
          <p:cNvSpPr>
            <a:spLocks noGrp="1"/>
          </p:cNvSpPr>
          <p:nvPr>
            <p:ph type="body" idx="1"/>
          </p:nvPr>
        </p:nvSpPr>
        <p:spPr>
          <a:noFill/>
        </p:spPr>
        <p:txBody>
          <a:bodyPr/>
          <a:lstStyle/>
          <a:p>
            <a:endParaRPr lang="ja-JP" altLang="en-US"/>
          </a:p>
        </p:txBody>
      </p:sp>
      <p:sp>
        <p:nvSpPr>
          <p:cNvPr id="8196" name="スライド番号プレースホルダ 3"/>
          <p:cNvSpPr>
            <a:spLocks noGrp="1"/>
          </p:cNvSpPr>
          <p:nvPr>
            <p:ph type="sldNum" sz="quarter" idx="5"/>
          </p:nvPr>
        </p:nvSpPr>
        <p:spPr>
          <a:noFill/>
          <a:ln>
            <a:miter lim="800000"/>
            <a:headEnd/>
            <a:tailEnd/>
          </a:ln>
        </p:spPr>
        <p:txBody>
          <a:bodyPr/>
          <a:lstStyle/>
          <a:p>
            <a:fld id="{A8FC309E-4B1D-44A4-99C2-212A78563862}" type="slidenum">
              <a:rPr lang="ja-JP" altLang="en-US"/>
              <a:pPr/>
              <a:t>1</a:t>
            </a:fld>
            <a:endParaRPr lang="ja-JP" altLang="en-US"/>
          </a:p>
        </p:txBody>
      </p:sp>
    </p:spTree>
    <p:extLst>
      <p:ext uri="{BB962C8B-B14F-4D97-AF65-F5344CB8AC3E}">
        <p14:creationId xmlns:p14="http://schemas.microsoft.com/office/powerpoint/2010/main" val="309181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243" name="ノート プレースホルダ 2"/>
          <p:cNvSpPr>
            <a:spLocks noGrp="1"/>
          </p:cNvSpPr>
          <p:nvPr>
            <p:ph type="body" idx="1"/>
          </p:nvPr>
        </p:nvSpPr>
        <p:spPr>
          <a:noFill/>
        </p:spPr>
        <p:txBody>
          <a:bodyPr/>
          <a:lstStyle/>
          <a:p>
            <a:endParaRPr lang="ja-JP" altLang="en-US" dirty="0"/>
          </a:p>
        </p:txBody>
      </p:sp>
      <p:sp>
        <p:nvSpPr>
          <p:cNvPr id="10244" name="スライド番号プレースホルダ 3"/>
          <p:cNvSpPr>
            <a:spLocks noGrp="1"/>
          </p:cNvSpPr>
          <p:nvPr>
            <p:ph type="sldNum" sz="quarter" idx="5"/>
          </p:nvPr>
        </p:nvSpPr>
        <p:spPr>
          <a:noFill/>
          <a:ln>
            <a:miter lim="800000"/>
            <a:headEnd/>
            <a:tailEnd/>
          </a:ln>
        </p:spPr>
        <p:txBody>
          <a:bodyPr/>
          <a:lstStyle/>
          <a:p>
            <a:fld id="{D9932B9F-D939-4822-9892-6AA34BA6F46A}" type="slidenum">
              <a:rPr lang="ja-JP" altLang="en-US"/>
              <a:pPr/>
              <a:t>3</a:t>
            </a:fld>
            <a:endParaRPr lang="ja-JP" altLang="en-US"/>
          </a:p>
        </p:txBody>
      </p:sp>
    </p:spTree>
    <p:extLst>
      <p:ext uri="{BB962C8B-B14F-4D97-AF65-F5344CB8AC3E}">
        <p14:creationId xmlns:p14="http://schemas.microsoft.com/office/powerpoint/2010/main" val="41430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291" name="ノート プレースホルダ 2"/>
          <p:cNvSpPr>
            <a:spLocks noGrp="1"/>
          </p:cNvSpPr>
          <p:nvPr>
            <p:ph type="body" idx="1"/>
          </p:nvPr>
        </p:nvSpPr>
        <p:spPr>
          <a:noFill/>
        </p:spPr>
        <p:txBody>
          <a:bodyPr/>
          <a:lstStyle/>
          <a:p>
            <a:endParaRPr lang="ja-JP" altLang="en-US"/>
          </a:p>
        </p:txBody>
      </p:sp>
      <p:sp>
        <p:nvSpPr>
          <p:cNvPr id="12292" name="スライド番号プレースホルダ 3"/>
          <p:cNvSpPr>
            <a:spLocks noGrp="1"/>
          </p:cNvSpPr>
          <p:nvPr>
            <p:ph type="sldNum" sz="quarter" idx="5"/>
          </p:nvPr>
        </p:nvSpPr>
        <p:spPr>
          <a:noFill/>
          <a:ln>
            <a:miter lim="800000"/>
            <a:headEnd/>
            <a:tailEnd/>
          </a:ln>
        </p:spPr>
        <p:txBody>
          <a:bodyPr/>
          <a:lstStyle/>
          <a:p>
            <a:fld id="{5EAE68AF-BE01-49C4-A1E2-2E60A4394E5F}" type="slidenum">
              <a:rPr lang="ja-JP" altLang="en-US"/>
              <a:pPr/>
              <a:t>4</a:t>
            </a:fld>
            <a:endParaRPr lang="ja-JP" altLang="en-US"/>
          </a:p>
        </p:txBody>
      </p:sp>
    </p:spTree>
    <p:extLst>
      <p:ext uri="{BB962C8B-B14F-4D97-AF65-F5344CB8AC3E}">
        <p14:creationId xmlns:p14="http://schemas.microsoft.com/office/powerpoint/2010/main" val="3132592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339" name="ノート プレースホルダ 2"/>
          <p:cNvSpPr>
            <a:spLocks noGrp="1"/>
          </p:cNvSpPr>
          <p:nvPr>
            <p:ph type="body" idx="1"/>
          </p:nvPr>
        </p:nvSpPr>
        <p:spPr>
          <a:noFill/>
        </p:spPr>
        <p:txBody>
          <a:bodyPr/>
          <a:lstStyle/>
          <a:p>
            <a:endParaRPr lang="ja-JP" altLang="en-US"/>
          </a:p>
        </p:txBody>
      </p:sp>
      <p:sp>
        <p:nvSpPr>
          <p:cNvPr id="14340" name="スライド番号プレースホルダ 3"/>
          <p:cNvSpPr>
            <a:spLocks noGrp="1"/>
          </p:cNvSpPr>
          <p:nvPr>
            <p:ph type="sldNum" sz="quarter" idx="5"/>
          </p:nvPr>
        </p:nvSpPr>
        <p:spPr>
          <a:noFill/>
          <a:ln>
            <a:miter lim="800000"/>
            <a:headEnd/>
            <a:tailEnd/>
          </a:ln>
        </p:spPr>
        <p:txBody>
          <a:bodyPr/>
          <a:lstStyle/>
          <a:p>
            <a:fld id="{9808C5AD-C490-40DC-8575-1E0BBF67C1BD}" type="slidenum">
              <a:rPr lang="ja-JP" altLang="en-US"/>
              <a:pPr/>
              <a:t>5</a:t>
            </a:fld>
            <a:endParaRPr lang="ja-JP" altLang="en-US"/>
          </a:p>
        </p:txBody>
      </p:sp>
    </p:spTree>
    <p:extLst>
      <p:ext uri="{BB962C8B-B14F-4D97-AF65-F5344CB8AC3E}">
        <p14:creationId xmlns:p14="http://schemas.microsoft.com/office/powerpoint/2010/main" val="253528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a:noFill/>
        </p:spPr>
        <p:txBody>
          <a:bodyPr/>
          <a:lstStyle/>
          <a:p>
            <a:endParaRPr lang="ja-JP" altLang="en-US"/>
          </a:p>
        </p:txBody>
      </p:sp>
      <p:sp>
        <p:nvSpPr>
          <p:cNvPr id="16388" name="スライド番号プレースホルダ 3"/>
          <p:cNvSpPr>
            <a:spLocks noGrp="1"/>
          </p:cNvSpPr>
          <p:nvPr>
            <p:ph type="sldNum" sz="quarter" idx="5"/>
          </p:nvPr>
        </p:nvSpPr>
        <p:spPr>
          <a:noFill/>
          <a:ln>
            <a:miter lim="800000"/>
            <a:headEnd/>
            <a:tailEnd/>
          </a:ln>
        </p:spPr>
        <p:txBody>
          <a:bodyPr/>
          <a:lstStyle/>
          <a:p>
            <a:fld id="{A471AE1F-DF61-4CCB-8C2B-C18418F0A270}" type="slidenum">
              <a:rPr lang="ja-JP" altLang="en-US"/>
              <a:pPr/>
              <a:t>6</a:t>
            </a:fld>
            <a:endParaRPr lang="ja-JP" altLang="en-US"/>
          </a:p>
        </p:txBody>
      </p:sp>
    </p:spTree>
    <p:extLst>
      <p:ext uri="{BB962C8B-B14F-4D97-AF65-F5344CB8AC3E}">
        <p14:creationId xmlns:p14="http://schemas.microsoft.com/office/powerpoint/2010/main" val="272435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5" name="ノート プレースホルダ 2"/>
          <p:cNvSpPr>
            <a:spLocks noGrp="1"/>
          </p:cNvSpPr>
          <p:nvPr>
            <p:ph type="body" idx="1"/>
          </p:nvPr>
        </p:nvSpPr>
        <p:spPr>
          <a:noFill/>
        </p:spPr>
        <p:txBody>
          <a:bodyPr/>
          <a:lstStyle/>
          <a:p>
            <a:endParaRPr lang="ja-JP" altLang="en-US"/>
          </a:p>
        </p:txBody>
      </p:sp>
      <p:sp>
        <p:nvSpPr>
          <p:cNvPr id="18436" name="スライド番号プレースホルダ 3"/>
          <p:cNvSpPr>
            <a:spLocks noGrp="1"/>
          </p:cNvSpPr>
          <p:nvPr>
            <p:ph type="sldNum" sz="quarter" idx="5"/>
          </p:nvPr>
        </p:nvSpPr>
        <p:spPr>
          <a:noFill/>
          <a:ln>
            <a:miter lim="800000"/>
            <a:headEnd/>
            <a:tailEnd/>
          </a:ln>
        </p:spPr>
        <p:txBody>
          <a:bodyPr/>
          <a:lstStyle/>
          <a:p>
            <a:fld id="{0BC17AFE-35E8-42EB-8814-2AB71767EF14}" type="slidenum">
              <a:rPr lang="ja-JP" altLang="en-US"/>
              <a:pPr/>
              <a:t>7</a:t>
            </a:fld>
            <a:endParaRPr lang="ja-JP" altLang="en-US"/>
          </a:p>
        </p:txBody>
      </p:sp>
    </p:spTree>
    <p:extLst>
      <p:ext uri="{BB962C8B-B14F-4D97-AF65-F5344CB8AC3E}">
        <p14:creationId xmlns:p14="http://schemas.microsoft.com/office/powerpoint/2010/main" val="71217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a:noFill/>
        </p:spPr>
        <p:txBody>
          <a:bodyPr/>
          <a:lstStyle/>
          <a:p>
            <a:endParaRPr lang="ja-JP" altLang="en-US"/>
          </a:p>
        </p:txBody>
      </p:sp>
      <p:sp>
        <p:nvSpPr>
          <p:cNvPr id="20484" name="スライド番号プレースホルダ 3"/>
          <p:cNvSpPr>
            <a:spLocks noGrp="1"/>
          </p:cNvSpPr>
          <p:nvPr>
            <p:ph type="sldNum" sz="quarter" idx="5"/>
          </p:nvPr>
        </p:nvSpPr>
        <p:spPr>
          <a:noFill/>
          <a:ln>
            <a:miter lim="800000"/>
            <a:headEnd/>
            <a:tailEnd/>
          </a:ln>
        </p:spPr>
        <p:txBody>
          <a:bodyPr/>
          <a:lstStyle/>
          <a:p>
            <a:fld id="{21C22E91-81A0-402D-BE0C-DD0B4F63C11E}" type="slidenum">
              <a:rPr lang="ja-JP" altLang="en-US"/>
              <a:pPr/>
              <a:t>8</a:t>
            </a:fld>
            <a:endParaRPr lang="ja-JP" altLang="en-US"/>
          </a:p>
        </p:txBody>
      </p:sp>
    </p:spTree>
    <p:extLst>
      <p:ext uri="{BB962C8B-B14F-4D97-AF65-F5344CB8AC3E}">
        <p14:creationId xmlns:p14="http://schemas.microsoft.com/office/powerpoint/2010/main" val="423533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1" name="ノート プレースホルダ 2"/>
          <p:cNvSpPr>
            <a:spLocks noGrp="1"/>
          </p:cNvSpPr>
          <p:nvPr>
            <p:ph type="body" idx="1"/>
          </p:nvPr>
        </p:nvSpPr>
        <p:spPr>
          <a:noFill/>
        </p:spPr>
        <p:txBody>
          <a:bodyPr/>
          <a:lstStyle/>
          <a:p>
            <a:endParaRPr lang="ja-JP" altLang="en-US"/>
          </a:p>
        </p:txBody>
      </p:sp>
      <p:sp>
        <p:nvSpPr>
          <p:cNvPr id="22532" name="スライド番号プレースホルダ 3"/>
          <p:cNvSpPr>
            <a:spLocks noGrp="1"/>
          </p:cNvSpPr>
          <p:nvPr>
            <p:ph type="sldNum" sz="quarter" idx="5"/>
          </p:nvPr>
        </p:nvSpPr>
        <p:spPr>
          <a:noFill/>
          <a:ln>
            <a:miter lim="800000"/>
            <a:headEnd/>
            <a:tailEnd/>
          </a:ln>
        </p:spPr>
        <p:txBody>
          <a:bodyPr/>
          <a:lstStyle/>
          <a:p>
            <a:fld id="{BF626FB1-41E1-4C98-8628-B72608358624}" type="slidenum">
              <a:rPr lang="ja-JP" altLang="en-US"/>
              <a:pPr/>
              <a:t>9</a:t>
            </a:fld>
            <a:endParaRPr lang="ja-JP" altLang="en-US"/>
          </a:p>
        </p:txBody>
      </p:sp>
    </p:spTree>
    <p:extLst>
      <p:ext uri="{BB962C8B-B14F-4D97-AF65-F5344CB8AC3E}">
        <p14:creationId xmlns:p14="http://schemas.microsoft.com/office/powerpoint/2010/main" val="870936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3" name="正方形/長方形 2"/>
          <p:cNvSpPr/>
          <p:nvPr userDrawn="1"/>
        </p:nvSpPr>
        <p:spPr>
          <a:xfrm>
            <a:off x="271463" y="188913"/>
            <a:ext cx="9361487" cy="601662"/>
          </a:xfrm>
          <a:prstGeom prst="rect">
            <a:avLst/>
          </a:prstGeom>
          <a:gradFill flip="none" rotWithShape="1">
            <a:gsLst>
              <a:gs pos="0">
                <a:srgbClr val="ECF2FA"/>
              </a:gs>
              <a:gs pos="36000">
                <a:schemeClr val="tx2">
                  <a:lumMod val="20000"/>
                  <a:lumOff val="80000"/>
                </a:schemeClr>
              </a:gs>
              <a:gs pos="41000">
                <a:srgbClr val="A2C2E8"/>
              </a:gs>
              <a:gs pos="82000">
                <a:srgbClr val="80ABE0"/>
              </a:gs>
            </a:gsLst>
            <a:lin ang="5400000" scaled="1"/>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7006" tIns="48503" rIns="97006" bIns="48503" anchor="ctr"/>
          <a:lstStyle/>
          <a:p>
            <a:pPr algn="ctr" defTabSz="970050" eaLnBrk="1" fontAlgn="auto" hangingPunct="1">
              <a:spcBef>
                <a:spcPts val="0"/>
              </a:spcBef>
              <a:spcAft>
                <a:spcPts val="0"/>
              </a:spcAft>
              <a:defRPr/>
            </a:pPr>
            <a:endParaRPr lang="ja-JP" altLang="en-US" dirty="0"/>
          </a:p>
        </p:txBody>
      </p:sp>
      <p:pic>
        <p:nvPicPr>
          <p:cNvPr id="4" name="Picture 14"/>
          <p:cNvPicPr>
            <a:picLocks noChangeAspect="1" noChangeArrowheads="1"/>
          </p:cNvPicPr>
          <p:nvPr userDrawn="1"/>
        </p:nvPicPr>
        <p:blipFill>
          <a:blip r:embed="rId2" cstate="print"/>
          <a:srcRect/>
          <a:stretch>
            <a:fillRect/>
          </a:stretch>
        </p:blipFill>
        <p:spPr bwMode="auto">
          <a:xfrm>
            <a:off x="8048625" y="6118225"/>
            <a:ext cx="1724025" cy="569913"/>
          </a:xfrm>
          <a:prstGeom prst="rect">
            <a:avLst/>
          </a:prstGeom>
          <a:noFill/>
          <a:ln w="9525">
            <a:noFill/>
            <a:miter lim="800000"/>
            <a:headEnd/>
            <a:tailEnd/>
          </a:ln>
        </p:spPr>
      </p:pic>
      <p:sp>
        <p:nvSpPr>
          <p:cNvPr id="8" name="タイトル 1"/>
          <p:cNvSpPr>
            <a:spLocks noGrp="1"/>
          </p:cNvSpPr>
          <p:nvPr>
            <p:ph type="title"/>
          </p:nvPr>
        </p:nvSpPr>
        <p:spPr>
          <a:xfrm>
            <a:off x="343693" y="244524"/>
            <a:ext cx="9217025" cy="504056"/>
          </a:xfrm>
        </p:spPr>
        <p:txBody>
          <a:bodyPr>
            <a:normAutofit/>
          </a:bodyPr>
          <a:lstStyle>
            <a:lvl1pPr>
              <a:defRPr sz="3000">
                <a:solidFill>
                  <a:schemeClr val="tx1"/>
                </a:solidFill>
              </a:defRPr>
            </a:lvl1pPr>
          </a:lstStyle>
          <a:p>
            <a:r>
              <a:rPr lang="ja-JP" altLang="en-US" dirty="0"/>
              <a:t>マスタ タイトルの書式設定</a:t>
            </a:r>
          </a:p>
        </p:txBody>
      </p:sp>
      <p:sp>
        <p:nvSpPr>
          <p:cNvPr id="5" name="日付プレースホルダ 1"/>
          <p:cNvSpPr>
            <a:spLocks noGrp="1"/>
          </p:cNvSpPr>
          <p:nvPr>
            <p:ph type="dt" sz="half" idx="10"/>
          </p:nvPr>
        </p:nvSpPr>
        <p:spPr/>
        <p:txBody>
          <a:bodyPr/>
          <a:lstStyle>
            <a:lvl1pPr>
              <a:defRPr/>
            </a:lvl1pPr>
          </a:lstStyle>
          <a:p>
            <a:pPr>
              <a:defRPr/>
            </a:pPr>
            <a:fld id="{ACA65410-D4A5-4BCB-90C4-CDF0802A0A50}" type="datetime1">
              <a:rPr lang="ja-JP" altLang="en-US"/>
              <a:pPr>
                <a:defRPr/>
              </a:pPr>
              <a:t>2022/6/6</a:t>
            </a:fld>
            <a:endParaRPr lang="ja-JP" altLang="en-US"/>
          </a:p>
        </p:txBody>
      </p:sp>
      <p:sp>
        <p:nvSpPr>
          <p:cNvPr id="6" name="フッター プレースホルダ 2"/>
          <p:cNvSpPr>
            <a:spLocks noGrp="1"/>
          </p:cNvSpPr>
          <p:nvPr>
            <p:ph type="ftr" sz="quarter" idx="11"/>
          </p:nvPr>
        </p:nvSpPr>
        <p:spPr>
          <a:xfrm>
            <a:off x="271463" y="5949950"/>
            <a:ext cx="3136900" cy="365125"/>
          </a:xfrm>
        </p:spPr>
        <p:txBody>
          <a:bodyPr/>
          <a:lstStyle>
            <a:lvl1pPr>
              <a:defRPr/>
            </a:lvl1pPr>
          </a:lstStyle>
          <a:p>
            <a:pPr>
              <a:defRPr/>
            </a:pPr>
            <a:endParaRPr lang="ja-JP" altLang="en-US"/>
          </a:p>
        </p:txBody>
      </p:sp>
      <p:sp>
        <p:nvSpPr>
          <p:cNvPr id="7" name="スライド番号プレースホルダ 3"/>
          <p:cNvSpPr>
            <a:spLocks noGrp="1"/>
          </p:cNvSpPr>
          <p:nvPr>
            <p:ph type="sldNum" sz="quarter" idx="12"/>
          </p:nvPr>
        </p:nvSpPr>
        <p:spPr>
          <a:xfrm>
            <a:off x="200025" y="6310313"/>
            <a:ext cx="9504363" cy="365125"/>
          </a:xfrm>
        </p:spPr>
        <p:txBody>
          <a:bodyPr/>
          <a:lstStyle>
            <a:lvl1pPr algn="ctr">
              <a:defRPr/>
            </a:lvl1pPr>
          </a:lstStyle>
          <a:p>
            <a:fld id="{87E4652D-A9C0-4943-A727-07023F96099E}" type="slidenum">
              <a:rPr lang="ja-JP" altLang="en-US"/>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335" y="4801716"/>
            <a:ext cx="5942648" cy="566869"/>
          </a:xfrm>
        </p:spPr>
        <p:txBody>
          <a:bodyPr anchor="b"/>
          <a:lstStyle>
            <a:lvl1pPr algn="l">
              <a:defRPr sz="2100" b="1"/>
            </a:lvl1pPr>
          </a:lstStyle>
          <a:p>
            <a:r>
              <a:rPr lang="ja-JP" altLang="en-US"/>
              <a:t>マスタ タイトルの書式設定</a:t>
            </a:r>
          </a:p>
        </p:txBody>
      </p:sp>
      <p:sp>
        <p:nvSpPr>
          <p:cNvPr id="3" name="図プレースホルダ 2"/>
          <p:cNvSpPr>
            <a:spLocks noGrp="1"/>
          </p:cNvSpPr>
          <p:nvPr>
            <p:ph type="pic" idx="1"/>
          </p:nvPr>
        </p:nvSpPr>
        <p:spPr>
          <a:xfrm>
            <a:off x="1941335" y="612920"/>
            <a:ext cx="5942648" cy="4115753"/>
          </a:xfrm>
        </p:spPr>
        <p:txBody>
          <a:bodyPr rtlCol="0">
            <a:normAutofit/>
          </a:bodyPr>
          <a:lstStyle>
            <a:lvl1pPr marL="0" indent="0">
              <a:buNone/>
              <a:defRPr sz="3400"/>
            </a:lvl1pPr>
            <a:lvl2pPr marL="478836" indent="0">
              <a:buNone/>
              <a:defRPr sz="2900"/>
            </a:lvl2pPr>
            <a:lvl3pPr marL="957673" indent="0">
              <a:buNone/>
              <a:defRPr sz="2500"/>
            </a:lvl3pPr>
            <a:lvl4pPr marL="1436510" indent="0">
              <a:buNone/>
              <a:defRPr sz="2100"/>
            </a:lvl4pPr>
            <a:lvl5pPr marL="1915347" indent="0">
              <a:buNone/>
              <a:defRPr sz="2100"/>
            </a:lvl5pPr>
            <a:lvl6pPr marL="2394183" indent="0">
              <a:buNone/>
              <a:defRPr sz="2100"/>
            </a:lvl6pPr>
            <a:lvl7pPr marL="2873019" indent="0">
              <a:buNone/>
              <a:defRPr sz="2100"/>
            </a:lvl7pPr>
            <a:lvl8pPr marL="3351856" indent="0">
              <a:buNone/>
              <a:defRPr sz="2100"/>
            </a:lvl8pPr>
            <a:lvl9pPr marL="3830693" indent="0">
              <a:buNone/>
              <a:defRPr sz="2100"/>
            </a:lvl9pPr>
          </a:lstStyle>
          <a:p>
            <a:pPr lvl="0"/>
            <a:endParaRPr lang="ja-JP" altLang="en-US" noProof="0"/>
          </a:p>
        </p:txBody>
      </p:sp>
      <p:sp>
        <p:nvSpPr>
          <p:cNvPr id="4" name="テキスト プレースホルダ 3"/>
          <p:cNvSpPr>
            <a:spLocks noGrp="1"/>
          </p:cNvSpPr>
          <p:nvPr>
            <p:ph type="body" sz="half" idx="2"/>
          </p:nvPr>
        </p:nvSpPr>
        <p:spPr>
          <a:xfrm>
            <a:off x="1941335" y="5368581"/>
            <a:ext cx="5942648" cy="805048"/>
          </a:xfrm>
        </p:spPr>
        <p:txBody>
          <a:bodyPr/>
          <a:lstStyle>
            <a:lvl1pPr marL="0" indent="0">
              <a:buNone/>
              <a:defRPr sz="1500"/>
            </a:lvl1pPr>
            <a:lvl2pPr marL="478836" indent="0">
              <a:buNone/>
              <a:defRPr sz="1300"/>
            </a:lvl2pPr>
            <a:lvl3pPr marL="957673" indent="0">
              <a:buNone/>
              <a:defRPr sz="1000"/>
            </a:lvl3pPr>
            <a:lvl4pPr marL="1436510" indent="0">
              <a:buNone/>
              <a:defRPr sz="900"/>
            </a:lvl4pPr>
            <a:lvl5pPr marL="1915347" indent="0">
              <a:buNone/>
              <a:defRPr sz="900"/>
            </a:lvl5pPr>
            <a:lvl6pPr marL="2394183" indent="0">
              <a:buNone/>
              <a:defRPr sz="900"/>
            </a:lvl6pPr>
            <a:lvl7pPr marL="2873019" indent="0">
              <a:buNone/>
              <a:defRPr sz="900"/>
            </a:lvl7pPr>
            <a:lvl8pPr marL="3351856" indent="0">
              <a:buNone/>
              <a:defRPr sz="900"/>
            </a:lvl8pPr>
            <a:lvl9pPr marL="383069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4426CDB-EF0C-480E-AC0E-C4EE21B3996C}" type="datetime1">
              <a:rPr lang="ja-JP" altLang="en-US"/>
              <a:pPr>
                <a:defRPr/>
              </a:pPr>
              <a:t>2022/6/6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91D6502E-FC44-48A6-81A1-867758CD4E74}" type="slidenum">
              <a:rPr lang="ja-JP" altLang="en-US"/>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49A7816-2AF7-43D2-9A0B-879D2F7ADB9A}" type="datetime1">
              <a:rPr lang="ja-JP" altLang="en-US"/>
              <a:pPr>
                <a:defRPr/>
              </a:pPr>
              <a:t>2022/6/6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9B8909A3-8C9F-4B24-ACD3-40D482419FA2}" type="slidenum">
              <a:rPr lang="ja-JP" altLang="en-US"/>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0700" y="274702"/>
            <a:ext cx="2228493" cy="585288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224" y="274702"/>
            <a:ext cx="6520405" cy="585288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68C41C4-8867-40AF-8F7D-BFE24F1D28E8}" type="datetime1">
              <a:rPr lang="ja-JP" altLang="en-US"/>
              <a:pPr>
                <a:defRPr/>
              </a:pPr>
              <a:t>2022/6/6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E6C60474-54C7-4575-8391-B8CDAAF987B7}" type="slidenum">
              <a:rPr lang="ja-JP" altLang="en-US"/>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831" y="2130923"/>
            <a:ext cx="8418751" cy="1470365"/>
          </a:xfrm>
        </p:spPr>
        <p:txBody>
          <a:bodyPr/>
          <a:lstStyle/>
          <a:p>
            <a:r>
              <a:rPr lang="ja-JP" altLang="en-US"/>
              <a:t>マスタ タイトルの書式設定</a:t>
            </a:r>
          </a:p>
        </p:txBody>
      </p:sp>
      <p:sp>
        <p:nvSpPr>
          <p:cNvPr id="3" name="サブタイトル 2"/>
          <p:cNvSpPr>
            <a:spLocks noGrp="1"/>
          </p:cNvSpPr>
          <p:nvPr>
            <p:ph type="subTitle" idx="1"/>
          </p:nvPr>
        </p:nvSpPr>
        <p:spPr>
          <a:xfrm>
            <a:off x="1485664" y="3887100"/>
            <a:ext cx="6933088" cy="1753006"/>
          </a:xfrm>
        </p:spPr>
        <p:txBody>
          <a:bodyPr/>
          <a:lstStyle>
            <a:lvl1pPr marL="0" indent="0" algn="ctr">
              <a:buNone/>
              <a:defRPr>
                <a:solidFill>
                  <a:schemeClr val="tx1">
                    <a:tint val="75000"/>
                  </a:schemeClr>
                </a:solidFill>
              </a:defRPr>
            </a:lvl1pPr>
            <a:lvl2pPr marL="478836" indent="0" algn="ctr">
              <a:buNone/>
              <a:defRPr>
                <a:solidFill>
                  <a:schemeClr val="tx1">
                    <a:tint val="75000"/>
                  </a:schemeClr>
                </a:solidFill>
              </a:defRPr>
            </a:lvl2pPr>
            <a:lvl3pPr marL="957673" indent="0" algn="ctr">
              <a:buNone/>
              <a:defRPr>
                <a:solidFill>
                  <a:schemeClr val="tx1">
                    <a:tint val="75000"/>
                  </a:schemeClr>
                </a:solidFill>
              </a:defRPr>
            </a:lvl3pPr>
            <a:lvl4pPr marL="1436510" indent="0" algn="ctr">
              <a:buNone/>
              <a:defRPr>
                <a:solidFill>
                  <a:schemeClr val="tx1">
                    <a:tint val="75000"/>
                  </a:schemeClr>
                </a:solidFill>
              </a:defRPr>
            </a:lvl4pPr>
            <a:lvl5pPr marL="1915347" indent="0" algn="ctr">
              <a:buNone/>
              <a:defRPr>
                <a:solidFill>
                  <a:schemeClr val="tx1">
                    <a:tint val="75000"/>
                  </a:schemeClr>
                </a:solidFill>
              </a:defRPr>
            </a:lvl5pPr>
            <a:lvl6pPr marL="2394183" indent="0" algn="ctr">
              <a:buNone/>
              <a:defRPr>
                <a:solidFill>
                  <a:schemeClr val="tx1">
                    <a:tint val="75000"/>
                  </a:schemeClr>
                </a:solidFill>
              </a:defRPr>
            </a:lvl6pPr>
            <a:lvl7pPr marL="2873019" indent="0" algn="ctr">
              <a:buNone/>
              <a:defRPr>
                <a:solidFill>
                  <a:schemeClr val="tx1">
                    <a:tint val="75000"/>
                  </a:schemeClr>
                </a:solidFill>
              </a:defRPr>
            </a:lvl7pPr>
            <a:lvl8pPr marL="3351856" indent="0" algn="ctr">
              <a:buNone/>
              <a:defRPr>
                <a:solidFill>
                  <a:schemeClr val="tx1">
                    <a:tint val="75000"/>
                  </a:schemeClr>
                </a:solidFill>
              </a:defRPr>
            </a:lvl8pPr>
            <a:lvl9pPr marL="383069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0415701E-092F-4377-BD34-5A7496875DC9}" type="datetime1">
              <a:rPr lang="ja-JP" altLang="en-US"/>
              <a:pPr>
                <a:defRPr/>
              </a:pPr>
              <a:t>2022/6/6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45E8A51-2F58-41ED-94E3-012FEA6C7E03}" type="slidenum">
              <a:rPr lang="ja-JP" altLang="en-US"/>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C95D32C-F500-41FD-A349-B51A14516D16}" type="datetime1">
              <a:rPr lang="ja-JP" altLang="en-US"/>
              <a:pPr>
                <a:defRPr/>
              </a:pPr>
              <a:t>2022/6/6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C1A1733-E1C0-4DC5-A1D9-604B7A5D352A}" type="slidenum">
              <a:rPr lang="ja-JP" altLang="en-US"/>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0" y="4407921"/>
            <a:ext cx="8418751" cy="1362390"/>
          </a:xfrm>
        </p:spPr>
        <p:txBody>
          <a:bodyPr anchor="t"/>
          <a:lstStyle>
            <a:lvl1pPr algn="l">
              <a:defRPr sz="42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380" y="2907390"/>
            <a:ext cx="8418751" cy="1500534"/>
          </a:xfrm>
        </p:spPr>
        <p:txBody>
          <a:bodyPr anchor="b"/>
          <a:lstStyle>
            <a:lvl1pPr marL="0" indent="0">
              <a:buNone/>
              <a:defRPr sz="2100">
                <a:solidFill>
                  <a:schemeClr val="tx1">
                    <a:tint val="75000"/>
                  </a:schemeClr>
                </a:solidFill>
              </a:defRPr>
            </a:lvl1pPr>
            <a:lvl2pPr marL="478836" indent="0">
              <a:buNone/>
              <a:defRPr sz="1900">
                <a:solidFill>
                  <a:schemeClr val="tx1">
                    <a:tint val="75000"/>
                  </a:schemeClr>
                </a:solidFill>
              </a:defRPr>
            </a:lvl2pPr>
            <a:lvl3pPr marL="957673" indent="0">
              <a:buNone/>
              <a:defRPr sz="1700">
                <a:solidFill>
                  <a:schemeClr val="tx1">
                    <a:tint val="75000"/>
                  </a:schemeClr>
                </a:solidFill>
              </a:defRPr>
            </a:lvl3pPr>
            <a:lvl4pPr marL="1436510" indent="0">
              <a:buNone/>
              <a:defRPr sz="1500">
                <a:solidFill>
                  <a:schemeClr val="tx1">
                    <a:tint val="75000"/>
                  </a:schemeClr>
                </a:solidFill>
              </a:defRPr>
            </a:lvl4pPr>
            <a:lvl5pPr marL="1915347" indent="0">
              <a:buNone/>
              <a:defRPr sz="1500">
                <a:solidFill>
                  <a:schemeClr val="tx1">
                    <a:tint val="75000"/>
                  </a:schemeClr>
                </a:solidFill>
              </a:defRPr>
            </a:lvl5pPr>
            <a:lvl6pPr marL="2394183" indent="0">
              <a:buNone/>
              <a:defRPr sz="1500">
                <a:solidFill>
                  <a:schemeClr val="tx1">
                    <a:tint val="75000"/>
                  </a:schemeClr>
                </a:solidFill>
              </a:defRPr>
            </a:lvl6pPr>
            <a:lvl7pPr marL="2873019" indent="0">
              <a:buNone/>
              <a:defRPr sz="1500">
                <a:solidFill>
                  <a:schemeClr val="tx1">
                    <a:tint val="75000"/>
                  </a:schemeClr>
                </a:solidFill>
              </a:defRPr>
            </a:lvl7pPr>
            <a:lvl8pPr marL="3351856" indent="0">
              <a:buNone/>
              <a:defRPr sz="1500">
                <a:solidFill>
                  <a:schemeClr val="tx1">
                    <a:tint val="75000"/>
                  </a:schemeClr>
                </a:solidFill>
              </a:defRPr>
            </a:lvl8pPr>
            <a:lvl9pPr marL="3830693" indent="0">
              <a:buNone/>
              <a:defRPr sz="15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46F442B-905C-4705-8EFA-F4D7BD6C06F3}" type="datetime1">
              <a:rPr lang="ja-JP" altLang="en-US"/>
              <a:pPr>
                <a:defRPr/>
              </a:pPr>
              <a:t>2022/6/6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54097F70-3336-4DFC-A398-176A38C1D2BE}" type="slidenum">
              <a:rPr lang="ja-JP" altLang="en-US"/>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224" y="1600575"/>
            <a:ext cx="4374449" cy="452701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4743" y="1600575"/>
            <a:ext cx="4374449" cy="452701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68507BDC-E178-4375-9A9C-8D80F88C986C}" type="datetime1">
              <a:rPr lang="ja-JP" altLang="en-US"/>
              <a:pPr>
                <a:defRPr/>
              </a:pPr>
              <a:t>2022/6/6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0E916F4-1642-478E-89D3-51007111AF57}" type="slidenum">
              <a:rPr lang="ja-JP" altLang="en-US"/>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224" y="1535469"/>
            <a:ext cx="4376169" cy="639910"/>
          </a:xfrm>
        </p:spPr>
        <p:txBody>
          <a:bodyPr anchor="b"/>
          <a:lstStyle>
            <a:lvl1pPr marL="0" indent="0">
              <a:buNone/>
              <a:defRPr sz="2500" b="1"/>
            </a:lvl1pPr>
            <a:lvl2pPr marL="478836" indent="0">
              <a:buNone/>
              <a:defRPr sz="2100" b="1"/>
            </a:lvl2pPr>
            <a:lvl3pPr marL="957673" indent="0">
              <a:buNone/>
              <a:defRPr sz="1900" b="1"/>
            </a:lvl3pPr>
            <a:lvl4pPr marL="1436510" indent="0">
              <a:buNone/>
              <a:defRPr sz="1700" b="1"/>
            </a:lvl4pPr>
            <a:lvl5pPr marL="1915347" indent="0">
              <a:buNone/>
              <a:defRPr sz="1700" b="1"/>
            </a:lvl5pPr>
            <a:lvl6pPr marL="2394183" indent="0">
              <a:buNone/>
              <a:defRPr sz="1700" b="1"/>
            </a:lvl6pPr>
            <a:lvl7pPr marL="2873019" indent="0">
              <a:buNone/>
              <a:defRPr sz="1700" b="1"/>
            </a:lvl7pPr>
            <a:lvl8pPr marL="3351856" indent="0">
              <a:buNone/>
              <a:defRPr sz="1700" b="1"/>
            </a:lvl8pPr>
            <a:lvl9pPr marL="3830693" indent="0">
              <a:buNone/>
              <a:defRPr sz="17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224" y="2175383"/>
            <a:ext cx="4376169"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1308" y="1535469"/>
            <a:ext cx="4377888" cy="639910"/>
          </a:xfrm>
        </p:spPr>
        <p:txBody>
          <a:bodyPr anchor="b"/>
          <a:lstStyle>
            <a:lvl1pPr marL="0" indent="0">
              <a:buNone/>
              <a:defRPr sz="2500" b="1"/>
            </a:lvl1pPr>
            <a:lvl2pPr marL="478836" indent="0">
              <a:buNone/>
              <a:defRPr sz="2100" b="1"/>
            </a:lvl2pPr>
            <a:lvl3pPr marL="957673" indent="0">
              <a:buNone/>
              <a:defRPr sz="1900" b="1"/>
            </a:lvl3pPr>
            <a:lvl4pPr marL="1436510" indent="0">
              <a:buNone/>
              <a:defRPr sz="1700" b="1"/>
            </a:lvl4pPr>
            <a:lvl5pPr marL="1915347" indent="0">
              <a:buNone/>
              <a:defRPr sz="1700" b="1"/>
            </a:lvl5pPr>
            <a:lvl6pPr marL="2394183" indent="0">
              <a:buNone/>
              <a:defRPr sz="1700" b="1"/>
            </a:lvl6pPr>
            <a:lvl7pPr marL="2873019" indent="0">
              <a:buNone/>
              <a:defRPr sz="1700" b="1"/>
            </a:lvl7pPr>
            <a:lvl8pPr marL="3351856" indent="0">
              <a:buNone/>
              <a:defRPr sz="1700" b="1"/>
            </a:lvl8pPr>
            <a:lvl9pPr marL="3830693" indent="0">
              <a:buNone/>
              <a:defRPr sz="17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1308" y="2175383"/>
            <a:ext cx="4377888"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48C12411-6FCE-4156-89ED-2F4CAC73F13F}" type="datetime1">
              <a:rPr lang="ja-JP" altLang="en-US"/>
              <a:pPr>
                <a:defRPr/>
              </a:pPr>
              <a:t>2022/6/6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A4776278-C299-4E9D-8779-9A2B478BD949}" type="slidenum">
              <a:rPr lang="ja-JP" altLang="en-US"/>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9BA02F3F-E8BD-4D11-9863-628783D0BE2E}" type="datetime1">
              <a:rPr lang="ja-JP" altLang="en-US"/>
              <a:pPr>
                <a:defRPr/>
              </a:pPr>
              <a:t>2022/6/6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42F900F-C309-4CE0-AF17-B480E361002A}" type="slidenum">
              <a:rPr lang="ja-JP" altLang="en-US"/>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3CA395A-338B-4765-AD5F-E2BF8CE8605F}" type="datetime1">
              <a:rPr lang="ja-JP" altLang="en-US"/>
              <a:pPr>
                <a:defRPr/>
              </a:pPr>
              <a:t>2022/6/6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CC6E8F0F-E543-4FE4-A52F-10CD734C873F}" type="slidenum">
              <a:rPr lang="ja-JP" altLang="en-US"/>
              <a:pPr/>
              <a:t>‹#›</a:t>
            </a:fld>
            <a:endParaRPr lang="ja-JP"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2" y="273114"/>
            <a:ext cx="3258484" cy="1162319"/>
          </a:xfrm>
        </p:spPr>
        <p:txBody>
          <a:bodyPr anchor="b"/>
          <a:lstStyle>
            <a:lvl1pPr algn="l">
              <a:defRPr sz="2100" b="1"/>
            </a:lvl1pPr>
          </a:lstStyle>
          <a:p>
            <a:r>
              <a:rPr lang="ja-JP" altLang="en-US"/>
              <a:t>マスタ タイトルの書式設定</a:t>
            </a:r>
          </a:p>
        </p:txBody>
      </p:sp>
      <p:sp>
        <p:nvSpPr>
          <p:cNvPr id="3" name="コンテンツ プレースホルダ 2"/>
          <p:cNvSpPr>
            <a:spLocks noGrp="1"/>
          </p:cNvSpPr>
          <p:nvPr>
            <p:ph idx="1"/>
          </p:nvPr>
        </p:nvSpPr>
        <p:spPr>
          <a:xfrm>
            <a:off x="3872351" y="273117"/>
            <a:ext cx="5536843" cy="5854468"/>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222" y="1435437"/>
            <a:ext cx="3258484" cy="4692149"/>
          </a:xfrm>
        </p:spPr>
        <p:txBody>
          <a:bodyPr/>
          <a:lstStyle>
            <a:lvl1pPr marL="0" indent="0">
              <a:buNone/>
              <a:defRPr sz="1500"/>
            </a:lvl1pPr>
            <a:lvl2pPr marL="478836" indent="0">
              <a:buNone/>
              <a:defRPr sz="1300"/>
            </a:lvl2pPr>
            <a:lvl3pPr marL="957673" indent="0">
              <a:buNone/>
              <a:defRPr sz="1000"/>
            </a:lvl3pPr>
            <a:lvl4pPr marL="1436510" indent="0">
              <a:buNone/>
              <a:defRPr sz="900"/>
            </a:lvl4pPr>
            <a:lvl5pPr marL="1915347" indent="0">
              <a:buNone/>
              <a:defRPr sz="900"/>
            </a:lvl5pPr>
            <a:lvl6pPr marL="2394183" indent="0">
              <a:buNone/>
              <a:defRPr sz="900"/>
            </a:lvl6pPr>
            <a:lvl7pPr marL="2873019" indent="0">
              <a:buNone/>
              <a:defRPr sz="900"/>
            </a:lvl7pPr>
            <a:lvl8pPr marL="3351856" indent="0">
              <a:buNone/>
              <a:defRPr sz="900"/>
            </a:lvl8pPr>
            <a:lvl9pPr marL="383069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D3299FB-96B9-47AA-9F67-14EE5C9829DA}" type="datetime1">
              <a:rPr lang="ja-JP" altLang="en-US"/>
              <a:pPr>
                <a:defRPr/>
              </a:pPr>
              <a:t>2022/6/6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911534F-D113-4CA7-84E0-4A3D20E8623D}" type="slidenum">
              <a:rPr lang="ja-JP" altLang="en-US"/>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3813" cy="1143000"/>
          </a:xfrm>
          <a:prstGeom prst="rect">
            <a:avLst/>
          </a:prstGeom>
          <a:noFill/>
          <a:ln w="9525">
            <a:noFill/>
            <a:miter lim="800000"/>
            <a:headEnd/>
            <a:tailEnd/>
          </a:ln>
        </p:spPr>
        <p:txBody>
          <a:bodyPr vert="horz" wrap="square" lIns="95767" tIns="47884" rIns="95767" bIns="47884"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0"/>
            <a:ext cx="8913813" cy="4527550"/>
          </a:xfrm>
          <a:prstGeom prst="rect">
            <a:avLst/>
          </a:prstGeom>
          <a:noFill/>
          <a:ln w="9525">
            <a:noFill/>
            <a:miter lim="800000"/>
            <a:headEnd/>
            <a:tailEnd/>
          </a:ln>
        </p:spPr>
        <p:txBody>
          <a:bodyPr vert="horz" wrap="square" lIns="95767" tIns="47884" rIns="95767" bIns="4788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7938"/>
            <a:ext cx="2311400" cy="365125"/>
          </a:xfrm>
          <a:prstGeom prst="rect">
            <a:avLst/>
          </a:prstGeom>
        </p:spPr>
        <p:txBody>
          <a:bodyPr vert="horz" lIns="95767" tIns="47884" rIns="95767" bIns="47884" rtlCol="0" anchor="ctr"/>
          <a:lstStyle>
            <a:lvl1pPr algn="l" defTabSz="969836" eaLnBrk="1" hangingPunct="1">
              <a:defRPr sz="1300">
                <a:solidFill>
                  <a:schemeClr val="tx1">
                    <a:tint val="75000"/>
                  </a:schemeClr>
                </a:solidFill>
                <a:latin typeface="Arial" charset="0"/>
                <a:ea typeface="ＭＳ Ｐゴシック" charset="-128"/>
              </a:defRPr>
            </a:lvl1pPr>
          </a:lstStyle>
          <a:p>
            <a:pPr>
              <a:defRPr/>
            </a:pPr>
            <a:fld id="{C8A441AD-798B-48A6-BC9D-5EACC11D7EA3}" type="datetime1">
              <a:rPr lang="ja-JP" altLang="en-US"/>
              <a:pPr>
                <a:defRPr/>
              </a:pPr>
              <a:t>2022/6/6</a:t>
            </a:fld>
            <a:endParaRPr lang="ja-JP" altLang="en-US"/>
          </a:p>
        </p:txBody>
      </p:sp>
      <p:sp>
        <p:nvSpPr>
          <p:cNvPr id="5" name="フッター プレースホルダ 4"/>
          <p:cNvSpPr>
            <a:spLocks noGrp="1"/>
          </p:cNvSpPr>
          <p:nvPr>
            <p:ph type="ftr" sz="quarter" idx="3"/>
          </p:nvPr>
        </p:nvSpPr>
        <p:spPr>
          <a:xfrm>
            <a:off x="3384550" y="6357938"/>
            <a:ext cx="3135313" cy="365125"/>
          </a:xfrm>
          <a:prstGeom prst="rect">
            <a:avLst/>
          </a:prstGeom>
        </p:spPr>
        <p:txBody>
          <a:bodyPr vert="horz" lIns="95767" tIns="47884" rIns="95767" bIns="47884" rtlCol="0" anchor="ctr"/>
          <a:lstStyle>
            <a:lvl1pPr algn="ctr" defTabSz="969836" eaLnBrk="1" hangingPunct="1">
              <a:defRPr sz="13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97713" y="6357938"/>
            <a:ext cx="2311400" cy="365125"/>
          </a:xfrm>
          <a:prstGeom prst="rect">
            <a:avLst/>
          </a:prstGeom>
        </p:spPr>
        <p:txBody>
          <a:bodyPr vert="horz" wrap="square" lIns="95767" tIns="47884" rIns="95767" bIns="47884" numCol="1" anchor="ctr" anchorCtr="0" compatLnSpc="1">
            <a:prstTxWarp prst="textNoShape">
              <a:avLst/>
            </a:prstTxWarp>
          </a:bodyPr>
          <a:lstStyle>
            <a:lvl1pPr algn="r" eaLnBrk="1" hangingPunct="1">
              <a:defRPr sz="1300">
                <a:solidFill>
                  <a:srgbClr val="898989"/>
                </a:solidFill>
              </a:defRPr>
            </a:lvl1pPr>
          </a:lstStyle>
          <a:p>
            <a:fld id="{7A416F08-10C5-4854-91CC-F4120D5169EB}"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940"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hf hdr="0" ftr="0" dt="0"/>
  <p:txStyles>
    <p:titleStyle>
      <a:lvl1pPr algn="ctr" defTabSz="957263" rtl="0" eaLnBrk="0" fontAlgn="base" hangingPunct="0">
        <a:spcBef>
          <a:spcPct val="0"/>
        </a:spcBef>
        <a:spcAft>
          <a:spcPct val="0"/>
        </a:spcAft>
        <a:defRPr kumimoji="1" sz="4600" kern="1200">
          <a:solidFill>
            <a:schemeClr val="tx1"/>
          </a:solidFill>
          <a:latin typeface="+mj-lt"/>
          <a:ea typeface="+mj-ea"/>
          <a:cs typeface="+mj-cs"/>
        </a:defRPr>
      </a:lvl1pPr>
      <a:lvl2pPr algn="ctr" defTabSz="95726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726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726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726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00" algn="ctr" defTabSz="957263" rtl="0" fontAlgn="base">
        <a:spcBef>
          <a:spcPct val="0"/>
        </a:spcBef>
        <a:spcAft>
          <a:spcPct val="0"/>
        </a:spcAft>
        <a:defRPr kumimoji="1" sz="4600">
          <a:solidFill>
            <a:schemeClr val="tx1"/>
          </a:solidFill>
          <a:latin typeface="Calibri" pitchFamily="34" charset="0"/>
          <a:ea typeface="ＭＳ Ｐゴシック" charset="-128"/>
        </a:defRPr>
      </a:lvl6pPr>
      <a:lvl7pPr marL="914400" algn="ctr" defTabSz="957263" rtl="0" fontAlgn="base">
        <a:spcBef>
          <a:spcPct val="0"/>
        </a:spcBef>
        <a:spcAft>
          <a:spcPct val="0"/>
        </a:spcAft>
        <a:defRPr kumimoji="1" sz="4600">
          <a:solidFill>
            <a:schemeClr val="tx1"/>
          </a:solidFill>
          <a:latin typeface="Calibri" pitchFamily="34" charset="0"/>
          <a:ea typeface="ＭＳ Ｐゴシック" charset="-128"/>
        </a:defRPr>
      </a:lvl7pPr>
      <a:lvl8pPr marL="1371600" algn="ctr" defTabSz="957263" rtl="0" fontAlgn="base">
        <a:spcBef>
          <a:spcPct val="0"/>
        </a:spcBef>
        <a:spcAft>
          <a:spcPct val="0"/>
        </a:spcAft>
        <a:defRPr kumimoji="1" sz="4600">
          <a:solidFill>
            <a:schemeClr val="tx1"/>
          </a:solidFill>
          <a:latin typeface="Calibri" pitchFamily="34" charset="0"/>
          <a:ea typeface="ＭＳ Ｐゴシック" charset="-128"/>
        </a:defRPr>
      </a:lvl8pPr>
      <a:lvl9pPr marL="1828800" algn="ctr" defTabSz="957263" rtl="0" fontAlgn="base">
        <a:spcBef>
          <a:spcPct val="0"/>
        </a:spcBef>
        <a:spcAft>
          <a:spcPct val="0"/>
        </a:spcAft>
        <a:defRPr kumimoji="1" sz="4600">
          <a:solidFill>
            <a:schemeClr val="tx1"/>
          </a:solidFill>
          <a:latin typeface="Calibri" pitchFamily="34" charset="0"/>
          <a:ea typeface="ＭＳ Ｐゴシック" charset="-128"/>
        </a:defRPr>
      </a:lvl9pPr>
    </p:titleStyle>
    <p:bodyStyle>
      <a:lvl1pPr marL="358775" indent="-358775" algn="l" defTabSz="957263" rtl="0" eaLnBrk="0" fontAlgn="base" hangingPunct="0">
        <a:spcBef>
          <a:spcPct val="20000"/>
        </a:spcBef>
        <a:spcAft>
          <a:spcPct val="0"/>
        </a:spcAft>
        <a:buFont typeface="Arial" charset="0"/>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Font typeface="Arial" charset="0"/>
        <a:buChar char="–"/>
        <a:defRPr kumimoji="1" sz="2900" kern="1200">
          <a:solidFill>
            <a:schemeClr val="tx1"/>
          </a:solidFill>
          <a:latin typeface="+mn-lt"/>
          <a:ea typeface="+mn-ea"/>
          <a:cs typeface="+mn-cs"/>
        </a:defRPr>
      </a:lvl2pPr>
      <a:lvl3pPr marL="1196975" indent="-238125" algn="l" defTabSz="957263"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3pPr>
      <a:lvl4pPr marL="1674813" indent="-238125" algn="l" defTabSz="957263"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4pPr>
      <a:lvl5pPr marL="2154238" indent="-238125" algn="l" defTabSz="957263"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5pPr>
      <a:lvl6pPr marL="2633600" indent="-239419" algn="l" defTabSz="957673"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12438" indent="-239419" algn="l" defTabSz="957673"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91274" indent="-239419" algn="l" defTabSz="957673"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70112" indent="-239419" algn="l" defTabSz="957673"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7673" rtl="0" eaLnBrk="1" latinLnBrk="0" hangingPunct="1">
        <a:defRPr kumimoji="1" sz="1900" kern="1200">
          <a:solidFill>
            <a:schemeClr val="tx1"/>
          </a:solidFill>
          <a:latin typeface="+mn-lt"/>
          <a:ea typeface="+mn-ea"/>
          <a:cs typeface="+mn-cs"/>
        </a:defRPr>
      </a:lvl1pPr>
      <a:lvl2pPr marL="478836" algn="l" defTabSz="957673" rtl="0" eaLnBrk="1" latinLnBrk="0" hangingPunct="1">
        <a:defRPr kumimoji="1" sz="1900" kern="1200">
          <a:solidFill>
            <a:schemeClr val="tx1"/>
          </a:solidFill>
          <a:latin typeface="+mn-lt"/>
          <a:ea typeface="+mn-ea"/>
          <a:cs typeface="+mn-cs"/>
        </a:defRPr>
      </a:lvl2pPr>
      <a:lvl3pPr marL="957673" algn="l" defTabSz="957673" rtl="0" eaLnBrk="1" latinLnBrk="0" hangingPunct="1">
        <a:defRPr kumimoji="1" sz="1900" kern="1200">
          <a:solidFill>
            <a:schemeClr val="tx1"/>
          </a:solidFill>
          <a:latin typeface="+mn-lt"/>
          <a:ea typeface="+mn-ea"/>
          <a:cs typeface="+mn-cs"/>
        </a:defRPr>
      </a:lvl3pPr>
      <a:lvl4pPr marL="1436510" algn="l" defTabSz="957673" rtl="0" eaLnBrk="1" latinLnBrk="0" hangingPunct="1">
        <a:defRPr kumimoji="1" sz="1900" kern="1200">
          <a:solidFill>
            <a:schemeClr val="tx1"/>
          </a:solidFill>
          <a:latin typeface="+mn-lt"/>
          <a:ea typeface="+mn-ea"/>
          <a:cs typeface="+mn-cs"/>
        </a:defRPr>
      </a:lvl4pPr>
      <a:lvl5pPr marL="1915347" algn="l" defTabSz="957673" rtl="0" eaLnBrk="1" latinLnBrk="0" hangingPunct="1">
        <a:defRPr kumimoji="1" sz="1900" kern="1200">
          <a:solidFill>
            <a:schemeClr val="tx1"/>
          </a:solidFill>
          <a:latin typeface="+mn-lt"/>
          <a:ea typeface="+mn-ea"/>
          <a:cs typeface="+mn-cs"/>
        </a:defRPr>
      </a:lvl5pPr>
      <a:lvl6pPr marL="2394183" algn="l" defTabSz="957673" rtl="0" eaLnBrk="1" latinLnBrk="0" hangingPunct="1">
        <a:defRPr kumimoji="1" sz="1900" kern="1200">
          <a:solidFill>
            <a:schemeClr val="tx1"/>
          </a:solidFill>
          <a:latin typeface="+mn-lt"/>
          <a:ea typeface="+mn-ea"/>
          <a:cs typeface="+mn-cs"/>
        </a:defRPr>
      </a:lvl6pPr>
      <a:lvl7pPr marL="2873019" algn="l" defTabSz="957673" rtl="0" eaLnBrk="1" latinLnBrk="0" hangingPunct="1">
        <a:defRPr kumimoji="1" sz="1900" kern="1200">
          <a:solidFill>
            <a:schemeClr val="tx1"/>
          </a:solidFill>
          <a:latin typeface="+mn-lt"/>
          <a:ea typeface="+mn-ea"/>
          <a:cs typeface="+mn-cs"/>
        </a:defRPr>
      </a:lvl7pPr>
      <a:lvl8pPr marL="3351856" algn="l" defTabSz="957673" rtl="0" eaLnBrk="1" latinLnBrk="0" hangingPunct="1">
        <a:defRPr kumimoji="1" sz="1900" kern="1200">
          <a:solidFill>
            <a:schemeClr val="tx1"/>
          </a:solidFill>
          <a:latin typeface="+mn-lt"/>
          <a:ea typeface="+mn-ea"/>
          <a:cs typeface="+mn-cs"/>
        </a:defRPr>
      </a:lvl8pPr>
      <a:lvl9pPr marL="3830693" algn="l" defTabSz="957673"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2.xml"/><Relationship Id="rId7" Type="http://schemas.openxmlformats.org/officeDocument/2006/relationships/image" Target="../media/image5.wmf"/><Relationship Id="rId12"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4.bin"/><Relationship Id="rId5" Type="http://schemas.openxmlformats.org/officeDocument/2006/relationships/image" Target="../media/image3.png"/><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5.bin"/><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8.bin"/><Relationship Id="rId4" Type="http://schemas.openxmlformats.org/officeDocument/2006/relationships/image" Target="../media/image3.png"/><Relationship Id="rId9"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imamura.SUCC\Documents\資料用画像\図1.gif"/>
          <p:cNvPicPr>
            <a:picLocks noChangeAspect="1" noChangeArrowheads="1"/>
          </p:cNvPicPr>
          <p:nvPr/>
        </p:nvPicPr>
        <p:blipFill>
          <a:blip r:embed="rId3" cstate="print"/>
          <a:srcRect/>
          <a:stretch>
            <a:fillRect/>
          </a:stretch>
        </p:blipFill>
        <p:spPr bwMode="auto">
          <a:xfrm>
            <a:off x="1855788" y="2420938"/>
            <a:ext cx="5616575" cy="2022475"/>
          </a:xfrm>
          <a:prstGeom prst="rect">
            <a:avLst/>
          </a:prstGeom>
          <a:noFill/>
          <a:ln w="9525">
            <a:noFill/>
            <a:miter lim="800000"/>
            <a:headEnd/>
            <a:tailEnd/>
          </a:ln>
        </p:spPr>
      </p:pic>
      <p:sp>
        <p:nvSpPr>
          <p:cNvPr id="6" name="Text Box 4"/>
          <p:cNvSpPr txBox="1">
            <a:spLocks noChangeArrowheads="1"/>
          </p:cNvSpPr>
          <p:nvPr/>
        </p:nvSpPr>
        <p:spPr bwMode="auto">
          <a:xfrm>
            <a:off x="1470025" y="477838"/>
            <a:ext cx="7296150" cy="482600"/>
          </a:xfrm>
          <a:prstGeom prst="rect">
            <a:avLst/>
          </a:prstGeom>
          <a:noFill/>
          <a:ln w="3175">
            <a:noFill/>
            <a:miter lim="800000"/>
            <a:headEnd/>
            <a:tailEnd/>
          </a:ln>
          <a:effectLst/>
        </p:spPr>
        <p:txBody>
          <a:bodyPr lIns="97006" tIns="48503" rIns="97006" bIns="48503">
            <a:spAutoFit/>
          </a:bodyPr>
          <a:lstStyle/>
          <a:p>
            <a:pPr defTabSz="970050" eaLnBrk="1" hangingPunct="1">
              <a:spcBef>
                <a:spcPts val="0"/>
              </a:spcBef>
              <a:spcAft>
                <a:spcPts val="0"/>
              </a:spcAft>
              <a:defRPr/>
            </a:pPr>
            <a:r>
              <a:rPr lang="ja-JP" altLang="en-US" b="1" i="1" dirty="0">
                <a:solidFill>
                  <a:srgbClr val="CC0000"/>
                </a:solidFill>
                <a:effectLst>
                  <a:outerShdw blurRad="38100" dist="38100" dir="2700000" algn="tl">
                    <a:srgbClr val="C0C0C0"/>
                  </a:outerShdw>
                </a:effectLst>
                <a:latin typeface="Times New Roman" charset="0"/>
                <a:ea typeface="+mn-ea"/>
              </a:rPr>
              <a:t>電話対応ビジネスのエキスパートパッケージ　</a:t>
            </a:r>
            <a:r>
              <a:rPr lang="en-US" altLang="ja-JP" sz="2500" b="1" i="1" dirty="0">
                <a:solidFill>
                  <a:srgbClr val="000066"/>
                </a:solidFill>
                <a:effectLst>
                  <a:outerShdw blurRad="38100" dist="38100" dir="2700000" algn="tl">
                    <a:srgbClr val="C0C0C0"/>
                  </a:outerShdw>
                </a:effectLst>
                <a:latin typeface="Times New Roman" charset="0"/>
                <a:ea typeface="+mn-ea"/>
              </a:rPr>
              <a:t>『</a:t>
            </a:r>
            <a:r>
              <a:rPr lang="ja-JP" altLang="en-US" sz="2500" b="1" i="1" dirty="0">
                <a:effectLst>
                  <a:outerShdw blurRad="38100" dist="38100" dir="2700000" algn="tl">
                    <a:srgbClr val="C0C0C0"/>
                  </a:outerShdw>
                </a:effectLst>
                <a:latin typeface="Times New Roman" charset="0"/>
                <a:ea typeface="+mn-ea"/>
              </a:rPr>
              <a:t>見えＴＥＬ君</a:t>
            </a:r>
            <a:r>
              <a:rPr lang="en-US" altLang="ja-JP" sz="2500" b="1" i="1" dirty="0">
                <a:solidFill>
                  <a:srgbClr val="000066"/>
                </a:solidFill>
                <a:effectLst>
                  <a:outerShdw blurRad="38100" dist="38100" dir="2700000" algn="tl">
                    <a:srgbClr val="C0C0C0"/>
                  </a:outerShdw>
                </a:effectLst>
                <a:latin typeface="Times New Roman" charset="0"/>
                <a:ea typeface="+mn-ea"/>
              </a:rPr>
              <a:t>』</a:t>
            </a:r>
            <a:endParaRPr lang="en-US" altLang="ja-JP" sz="1500" dirty="0">
              <a:solidFill>
                <a:srgbClr val="000066"/>
              </a:solidFill>
              <a:effectLst>
                <a:outerShdw blurRad="38100" dist="38100" dir="2700000" algn="tl">
                  <a:srgbClr val="C0C0C0"/>
                </a:outerShdw>
              </a:effectLst>
              <a:latin typeface="Times New Roman" charset="0"/>
              <a:ea typeface="+mn-ea"/>
            </a:endParaRPr>
          </a:p>
        </p:txBody>
      </p:sp>
      <p:sp>
        <p:nvSpPr>
          <p:cNvPr id="5124" name="Text Box 17"/>
          <p:cNvSpPr txBox="1">
            <a:spLocks noChangeArrowheads="1"/>
          </p:cNvSpPr>
          <p:nvPr/>
        </p:nvSpPr>
        <p:spPr bwMode="auto">
          <a:xfrm>
            <a:off x="1063625" y="6073775"/>
            <a:ext cx="7842250" cy="236453"/>
          </a:xfrm>
          <a:prstGeom prst="rect">
            <a:avLst/>
          </a:prstGeom>
          <a:noFill/>
          <a:ln w="9525">
            <a:noFill/>
            <a:miter lim="800000"/>
            <a:headEnd/>
            <a:tailEnd/>
          </a:ln>
        </p:spPr>
        <p:txBody>
          <a:bodyPr lIns="97006" tIns="48503" rIns="97006" bIns="48503">
            <a:spAutoFit/>
          </a:bodyPr>
          <a:lstStyle/>
          <a:p>
            <a:pPr algn="dist" eaLnBrk="1" hangingPunct="1"/>
            <a:r>
              <a:rPr lang="en-US" altLang="ja-JP" sz="900" b="1" i="1" dirty="0">
                <a:latin typeface="Times New Roman" pitchFamily="18" charset="0"/>
              </a:rPr>
              <a:t>Copyright © 2018 Succeed Corp. All rights reserved.</a:t>
            </a:r>
            <a:r>
              <a:rPr lang="en-US" altLang="ja-JP" sz="900" b="1" dirty="0">
                <a:latin typeface="Times New Roman" pitchFamily="18" charset="0"/>
              </a:rPr>
              <a:t>(1802) </a:t>
            </a:r>
          </a:p>
        </p:txBody>
      </p:sp>
      <p:sp>
        <p:nvSpPr>
          <p:cNvPr id="8" name="Rectangle 23"/>
          <p:cNvSpPr>
            <a:spLocks noChangeArrowheads="1"/>
          </p:cNvSpPr>
          <p:nvPr/>
        </p:nvSpPr>
        <p:spPr bwMode="auto">
          <a:xfrm>
            <a:off x="5888038" y="4294188"/>
            <a:ext cx="2927350" cy="482600"/>
          </a:xfrm>
          <a:prstGeom prst="rect">
            <a:avLst/>
          </a:prstGeom>
          <a:noFill/>
          <a:ln w="25400">
            <a:noFill/>
            <a:miter lim="800000"/>
            <a:headEnd/>
            <a:tailEnd/>
          </a:ln>
          <a:effectLst/>
        </p:spPr>
        <p:txBody>
          <a:bodyPr wrap="none" lIns="97006" tIns="48503" rIns="97006" bIns="48503">
            <a:spAutoFit/>
          </a:bodyPr>
          <a:lstStyle/>
          <a:p>
            <a:pPr defTabSz="970050" eaLnBrk="1" fontAlgn="auto" hangingPunct="1">
              <a:spcBef>
                <a:spcPts val="0"/>
              </a:spcBef>
              <a:spcAft>
                <a:spcPts val="0"/>
              </a:spcAft>
              <a:defRPr/>
            </a:pPr>
            <a:r>
              <a:rPr lang="ja-JP" altLang="en-US" sz="2500" dirty="0">
                <a:effectLst>
                  <a:outerShdw blurRad="38100" dist="38100" dir="2700000" algn="tl">
                    <a:srgbClr val="C0C0C0"/>
                  </a:outerShdw>
                </a:effectLst>
                <a:latin typeface="Times New Roman" charset="0"/>
                <a:ea typeface="HGP創英角ｺﾞｼｯｸUB" pitchFamily="50" charset="-128"/>
              </a:rPr>
              <a:t>のご紹介</a:t>
            </a:r>
            <a:r>
              <a:rPr lang="ja-JP" altLang="en-US" sz="2500" dirty="0">
                <a:solidFill>
                  <a:schemeClr val="tx2">
                    <a:lumMod val="85000"/>
                    <a:lumOff val="15000"/>
                  </a:schemeClr>
                </a:solidFill>
                <a:effectLst>
                  <a:outerShdw blurRad="38100" dist="38100" dir="2700000" algn="tl">
                    <a:srgbClr val="C0C0C0"/>
                  </a:outerShdw>
                </a:effectLst>
                <a:latin typeface="Times New Roman" charset="0"/>
                <a:ea typeface="HGP創英角ｺﾞｼｯｸUB" pitchFamily="50" charset="-128"/>
              </a:rPr>
              <a:t>　</a:t>
            </a:r>
            <a:r>
              <a:rPr lang="ja-JP" altLang="en-US" sz="2500" dirty="0">
                <a:solidFill>
                  <a:srgbClr val="0033CC"/>
                </a:solidFill>
                <a:effectLst>
                  <a:outerShdw blurRad="38100" dist="38100" dir="2700000" algn="tl">
                    <a:srgbClr val="C0C0C0"/>
                  </a:outerShdw>
                </a:effectLst>
                <a:latin typeface="Times New Roman" charset="0"/>
                <a:ea typeface="HGP創英角ｺﾞｼｯｸUB" pitchFamily="50" charset="-128"/>
              </a:rPr>
              <a:t>（詳細編）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ja-JP" altLang="en-US" dirty="0"/>
              <a:t>アプリケーション連動機能</a:t>
            </a:r>
          </a:p>
        </p:txBody>
      </p:sp>
      <p:sp>
        <p:nvSpPr>
          <p:cNvPr id="21507" name="スライド番号プレースホルダ 16"/>
          <p:cNvSpPr>
            <a:spLocks noGrp="1"/>
          </p:cNvSpPr>
          <p:nvPr>
            <p:ph type="sldNum" sz="quarter" idx="12"/>
          </p:nvPr>
        </p:nvSpPr>
        <p:spPr bwMode="auto">
          <a:noFill/>
          <a:ln>
            <a:miter lim="800000"/>
            <a:headEnd/>
            <a:tailEnd/>
          </a:ln>
        </p:spPr>
        <p:txBody>
          <a:bodyPr/>
          <a:lstStyle/>
          <a:p>
            <a:fld id="{0C67C2B8-3D8E-40FA-BE96-21FAA8EBD7EC}" type="slidenum">
              <a:rPr lang="ja-JP" altLang="en-US"/>
              <a:pPr/>
              <a:t>9</a:t>
            </a:fld>
            <a:endParaRPr lang="ja-JP" altLang="en-US"/>
          </a:p>
        </p:txBody>
      </p:sp>
      <p:sp>
        <p:nvSpPr>
          <p:cNvPr id="21508" name="Line 1027"/>
          <p:cNvSpPr>
            <a:spLocks noChangeShapeType="1"/>
          </p:cNvSpPr>
          <p:nvPr/>
        </p:nvSpPr>
        <p:spPr bwMode="auto">
          <a:xfrm>
            <a:off x="685800" y="1485900"/>
            <a:ext cx="8597900" cy="0"/>
          </a:xfrm>
          <a:prstGeom prst="line">
            <a:avLst/>
          </a:prstGeom>
          <a:noFill/>
          <a:ln w="9525">
            <a:solidFill>
              <a:srgbClr val="B68116"/>
            </a:solidFill>
            <a:round/>
            <a:headEnd/>
            <a:tailEnd/>
          </a:ln>
          <a:effectLst>
            <a:prstShdw prst="shdw17" dist="17961" dir="2700000">
              <a:srgbClr val="6D4D0D"/>
            </a:prstShdw>
          </a:effectLst>
        </p:spPr>
        <p:txBody>
          <a:bodyPr lIns="91427" tIns="45714" rIns="91427" bIns="45714"/>
          <a:lstStyle/>
          <a:p>
            <a:endParaRPr lang="ja-JP" altLang="en-US"/>
          </a:p>
        </p:txBody>
      </p:sp>
      <p:sp>
        <p:nvSpPr>
          <p:cNvPr id="4" name="Text Box 1028"/>
          <p:cNvSpPr txBox="1">
            <a:spLocks noChangeArrowheads="1"/>
          </p:cNvSpPr>
          <p:nvPr/>
        </p:nvSpPr>
        <p:spPr bwMode="auto">
          <a:xfrm>
            <a:off x="827088" y="982663"/>
            <a:ext cx="7366000" cy="430212"/>
          </a:xfrm>
          <a:prstGeom prst="rect">
            <a:avLst/>
          </a:prstGeom>
          <a:noFill/>
          <a:ln w="9525">
            <a:noFill/>
            <a:miter lim="800000"/>
            <a:headEnd/>
            <a:tailEnd/>
          </a:ln>
          <a:effectLst>
            <a:prstShdw prst="shdw17" dist="17961" dir="2700000">
              <a:srgbClr val="FFFFCC">
                <a:gamma/>
                <a:shade val="60000"/>
                <a:invGamma/>
              </a:srgbClr>
            </a:prstShdw>
          </a:effectLst>
        </p:spPr>
        <p:txBody>
          <a:bodyPr wrap="none" lIns="91427" tIns="45714" rIns="91427" bIns="45714">
            <a:spAutoFit/>
          </a:bodyPr>
          <a:lstStyle/>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見え</a:t>
            </a:r>
            <a:r>
              <a:rPr lang="en-US" altLang="ja-JP" sz="1100" dirty="0">
                <a:solidFill>
                  <a:srgbClr val="800000"/>
                </a:solidFill>
                <a:effectLst>
                  <a:outerShdw blurRad="38100" dist="38100" dir="2700000" algn="tl">
                    <a:srgbClr val="C0C0C0"/>
                  </a:outerShdw>
                </a:effectLst>
                <a:latin typeface="Times New Roman" charset="0"/>
                <a:ea typeface="+mn-ea"/>
              </a:rPr>
              <a:t>TEL</a:t>
            </a:r>
            <a:r>
              <a:rPr lang="ja-JP" altLang="en-US" sz="1100" dirty="0">
                <a:solidFill>
                  <a:srgbClr val="800000"/>
                </a:solidFill>
                <a:effectLst>
                  <a:outerShdw blurRad="38100" dist="38100" dir="2700000" algn="tl">
                    <a:srgbClr val="C0C0C0"/>
                  </a:outerShdw>
                </a:effectLst>
                <a:latin typeface="Times New Roman" charset="0"/>
                <a:ea typeface="+mn-ea"/>
              </a:rPr>
              <a:t>君の連携機能を使用すれば、今お使いの業務アプリケーションにかんたんに</a:t>
            </a:r>
            <a:r>
              <a:rPr lang="en-US" altLang="ja-JP" sz="1100" dirty="0">
                <a:solidFill>
                  <a:srgbClr val="800000"/>
                </a:solidFill>
                <a:effectLst>
                  <a:outerShdw blurRad="38100" dist="38100" dir="2700000" algn="tl">
                    <a:srgbClr val="C0C0C0"/>
                  </a:outerShdw>
                </a:effectLst>
                <a:latin typeface="Times New Roman" charset="0"/>
                <a:ea typeface="+mn-ea"/>
              </a:rPr>
              <a:t>CTI</a:t>
            </a:r>
            <a:r>
              <a:rPr lang="ja-JP" altLang="en-US" sz="1100" dirty="0">
                <a:solidFill>
                  <a:srgbClr val="800000"/>
                </a:solidFill>
                <a:effectLst>
                  <a:outerShdw blurRad="38100" dist="38100" dir="2700000" algn="tl">
                    <a:srgbClr val="C0C0C0"/>
                  </a:outerShdw>
                </a:effectLst>
                <a:latin typeface="Times New Roman" charset="0"/>
                <a:ea typeface="+mn-ea"/>
              </a:rPr>
              <a:t>機能を組み込むことができます。</a:t>
            </a:r>
          </a:p>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また、見え</a:t>
            </a:r>
            <a:r>
              <a:rPr lang="en-US" altLang="ja-JP" sz="1100" dirty="0">
                <a:solidFill>
                  <a:srgbClr val="800000"/>
                </a:solidFill>
                <a:effectLst>
                  <a:outerShdw blurRad="38100" dist="38100" dir="2700000" algn="tl">
                    <a:srgbClr val="C0C0C0"/>
                  </a:outerShdw>
                </a:effectLst>
                <a:latin typeface="Times New Roman" charset="0"/>
                <a:ea typeface="+mn-ea"/>
              </a:rPr>
              <a:t>TEL</a:t>
            </a:r>
            <a:r>
              <a:rPr lang="ja-JP" altLang="en-US" sz="1100" dirty="0">
                <a:solidFill>
                  <a:srgbClr val="800000"/>
                </a:solidFill>
                <a:effectLst>
                  <a:outerShdw blurRad="38100" dist="38100" dir="2700000" algn="tl">
                    <a:srgbClr val="C0C0C0"/>
                  </a:outerShdw>
                </a:effectLst>
                <a:latin typeface="Times New Roman" charset="0"/>
                <a:ea typeface="+mn-ea"/>
              </a:rPr>
              <a:t>君を</a:t>
            </a:r>
            <a:r>
              <a:rPr lang="en-US" altLang="ja-JP" sz="1100" dirty="0">
                <a:solidFill>
                  <a:srgbClr val="800000"/>
                </a:solidFill>
                <a:effectLst>
                  <a:outerShdw blurRad="38100" dist="38100" dir="2700000" algn="tl">
                    <a:srgbClr val="C0C0C0"/>
                  </a:outerShdw>
                </a:effectLst>
                <a:latin typeface="Times New Roman" charset="0"/>
                <a:ea typeface="+mn-ea"/>
              </a:rPr>
              <a:t>CTI</a:t>
            </a:r>
            <a:r>
              <a:rPr lang="ja-JP" altLang="en-US" sz="1100" dirty="0">
                <a:solidFill>
                  <a:srgbClr val="800000"/>
                </a:solidFill>
                <a:effectLst>
                  <a:outerShdw blurRad="38100" dist="38100" dir="2700000" algn="tl">
                    <a:srgbClr val="C0C0C0"/>
                  </a:outerShdw>
                </a:effectLst>
                <a:latin typeface="Times New Roman" charset="0"/>
                <a:ea typeface="+mn-ea"/>
              </a:rPr>
              <a:t>エンジンとして使用し、パッケージソフトを販売していただくことも可能です。</a:t>
            </a:r>
          </a:p>
        </p:txBody>
      </p:sp>
      <p:sp>
        <p:nvSpPr>
          <p:cNvPr id="21510" name="Text Box 1035"/>
          <p:cNvSpPr txBox="1">
            <a:spLocks noChangeArrowheads="1"/>
          </p:cNvSpPr>
          <p:nvPr/>
        </p:nvSpPr>
        <p:spPr bwMode="auto">
          <a:xfrm>
            <a:off x="919163" y="1630363"/>
            <a:ext cx="8021637" cy="552450"/>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見え</a:t>
            </a:r>
            <a:r>
              <a:rPr lang="en-US" altLang="ja-JP" sz="1000">
                <a:latin typeface="Calibri" pitchFamily="34" charset="0"/>
              </a:rPr>
              <a:t>TEL</a:t>
            </a:r>
            <a:r>
              <a:rPr lang="ja-JP" altLang="en-US" sz="1000">
                <a:latin typeface="Calibri" pitchFamily="34" charset="0"/>
              </a:rPr>
              <a:t>君クライアントから業務アプリケーションに</a:t>
            </a:r>
            <a:r>
              <a:rPr lang="en-US" altLang="ja-JP" sz="1000">
                <a:latin typeface="Calibri" pitchFamily="34" charset="0"/>
              </a:rPr>
              <a:t>CTI</a:t>
            </a:r>
            <a:r>
              <a:rPr lang="ja-JP" altLang="en-US" sz="1000">
                <a:latin typeface="Calibri" pitchFamily="34" charset="0"/>
              </a:rPr>
              <a:t>情報（電話番号やデータベースから取得した情報）を受け渡す機能を搭載しています。</a:t>
            </a:r>
          </a:p>
          <a:p>
            <a:pPr eaLnBrk="1" hangingPunct="1"/>
            <a:r>
              <a:rPr lang="en-US" altLang="ja-JP" sz="1000">
                <a:latin typeface="Calibri" pitchFamily="34" charset="0"/>
              </a:rPr>
              <a:t>4</a:t>
            </a:r>
            <a:r>
              <a:rPr lang="ja-JP" altLang="en-US" sz="1000">
                <a:latin typeface="Calibri" pitchFamily="34" charset="0"/>
              </a:rPr>
              <a:t>つの連動方法を使用することによって、かんたんに業務アプリケーションとの</a:t>
            </a:r>
            <a:r>
              <a:rPr lang="en-US" altLang="ja-JP" sz="1000">
                <a:latin typeface="Calibri" pitchFamily="34" charset="0"/>
              </a:rPr>
              <a:t>CTI</a:t>
            </a:r>
            <a:r>
              <a:rPr lang="ja-JP" altLang="en-US" sz="1000">
                <a:latin typeface="Calibri" pitchFamily="34" charset="0"/>
              </a:rPr>
              <a:t>連動を可能にします。</a:t>
            </a:r>
          </a:p>
          <a:p>
            <a:pPr eaLnBrk="1" hangingPunct="1"/>
            <a:r>
              <a:rPr lang="ja-JP" altLang="en-US" sz="1000">
                <a:latin typeface="Calibri" pitchFamily="34" charset="0"/>
              </a:rPr>
              <a:t>見え</a:t>
            </a:r>
            <a:r>
              <a:rPr lang="en-US" altLang="ja-JP" sz="1000">
                <a:latin typeface="Calibri" pitchFamily="34" charset="0"/>
              </a:rPr>
              <a:t>TEL</a:t>
            </a:r>
            <a:r>
              <a:rPr lang="ja-JP" altLang="en-US" sz="1000">
                <a:latin typeface="Calibri" pitchFamily="34" charset="0"/>
              </a:rPr>
              <a:t>君をカスタマイズする必要はありません。</a:t>
            </a:r>
            <a:endParaRPr lang="ja-JP" altLang="en-US" sz="800">
              <a:latin typeface="Calibri" pitchFamily="34" charset="0"/>
            </a:endParaRPr>
          </a:p>
        </p:txBody>
      </p:sp>
      <p:pic>
        <p:nvPicPr>
          <p:cNvPr id="21511" name="Picture 1039"/>
          <p:cNvPicPr>
            <a:picLocks noChangeAspect="1" noChangeArrowheads="1"/>
          </p:cNvPicPr>
          <p:nvPr/>
        </p:nvPicPr>
        <p:blipFill>
          <a:blip r:embed="rId3" cstate="print"/>
          <a:srcRect/>
          <a:stretch>
            <a:fillRect/>
          </a:stretch>
        </p:blipFill>
        <p:spPr bwMode="auto">
          <a:xfrm>
            <a:off x="6103938" y="5013325"/>
            <a:ext cx="1154112" cy="971550"/>
          </a:xfrm>
          <a:prstGeom prst="rect">
            <a:avLst/>
          </a:prstGeom>
          <a:noFill/>
          <a:ln w="25400">
            <a:noFill/>
            <a:miter lim="800000"/>
            <a:headEnd/>
            <a:tailEnd/>
          </a:ln>
        </p:spPr>
      </p:pic>
      <p:pic>
        <p:nvPicPr>
          <p:cNvPr id="21512" name="Picture 1043" descr="C:\Documents and Settings\taka.SUCC\Application Data\Microsoft\Media Catalog\Downloaded Clips\cl0\BS00600_.wmf"/>
          <p:cNvPicPr>
            <a:picLocks noChangeAspect="1" noChangeArrowheads="1"/>
          </p:cNvPicPr>
          <p:nvPr/>
        </p:nvPicPr>
        <p:blipFill>
          <a:blip r:embed="rId4" cstate="print"/>
          <a:srcRect/>
          <a:stretch>
            <a:fillRect/>
          </a:stretch>
        </p:blipFill>
        <p:spPr bwMode="auto">
          <a:xfrm>
            <a:off x="6680200" y="3357563"/>
            <a:ext cx="1333500" cy="938212"/>
          </a:xfrm>
          <a:prstGeom prst="rect">
            <a:avLst/>
          </a:prstGeom>
          <a:noFill/>
          <a:ln w="9525">
            <a:noFill/>
            <a:miter lim="800000"/>
            <a:headEnd/>
            <a:tailEnd/>
          </a:ln>
        </p:spPr>
      </p:pic>
      <p:pic>
        <p:nvPicPr>
          <p:cNvPr id="21513" name="Picture 1045" descr="C:\Documents and Settings\taka.SUCC\Application Data\Microsoft\Media Catalog\Downloaded Clips\cl0\HH01132_.wmf"/>
          <p:cNvPicPr>
            <a:picLocks noChangeAspect="1" noChangeArrowheads="1"/>
          </p:cNvPicPr>
          <p:nvPr/>
        </p:nvPicPr>
        <p:blipFill>
          <a:blip r:embed="rId5" cstate="print"/>
          <a:srcRect/>
          <a:stretch>
            <a:fillRect/>
          </a:stretch>
        </p:blipFill>
        <p:spPr bwMode="auto">
          <a:xfrm>
            <a:off x="7904163" y="4654550"/>
            <a:ext cx="1250950" cy="760413"/>
          </a:xfrm>
          <a:prstGeom prst="rect">
            <a:avLst/>
          </a:prstGeom>
          <a:noFill/>
          <a:ln w="9525">
            <a:noFill/>
            <a:miter lim="800000"/>
            <a:headEnd/>
            <a:tailEnd/>
          </a:ln>
        </p:spPr>
      </p:pic>
      <p:pic>
        <p:nvPicPr>
          <p:cNvPr id="21514" name="Picture 1047" descr="C:\Documents and Settings\taka.SUCC\Application Data\Microsoft\Media Catalog\Downloaded Clips\cl5f\j0237831.wmf"/>
          <p:cNvPicPr>
            <a:picLocks noChangeAspect="1" noChangeArrowheads="1"/>
          </p:cNvPicPr>
          <p:nvPr/>
        </p:nvPicPr>
        <p:blipFill>
          <a:blip r:embed="rId6" cstate="print"/>
          <a:srcRect/>
          <a:stretch>
            <a:fillRect/>
          </a:stretch>
        </p:blipFill>
        <p:spPr bwMode="auto">
          <a:xfrm>
            <a:off x="8624888" y="917575"/>
            <a:ext cx="828675" cy="855663"/>
          </a:xfrm>
          <a:prstGeom prst="rect">
            <a:avLst/>
          </a:prstGeom>
          <a:noFill/>
          <a:ln w="9525">
            <a:noFill/>
            <a:miter lim="800000"/>
            <a:headEnd/>
            <a:tailEnd/>
          </a:ln>
        </p:spPr>
      </p:pic>
      <p:sp>
        <p:nvSpPr>
          <p:cNvPr id="21515" name="Text Box 1036"/>
          <p:cNvSpPr txBox="1">
            <a:spLocks noChangeArrowheads="1"/>
          </p:cNvSpPr>
          <p:nvPr/>
        </p:nvSpPr>
        <p:spPr bwMode="auto">
          <a:xfrm>
            <a:off x="919163" y="2205038"/>
            <a:ext cx="4811712" cy="215900"/>
          </a:xfrm>
          <a:prstGeom prst="rect">
            <a:avLst/>
          </a:prstGeom>
          <a:noFill/>
          <a:ln w="25400">
            <a:noFill/>
            <a:miter lim="800000"/>
            <a:headEnd/>
            <a:tailEnd/>
          </a:ln>
        </p:spPr>
        <p:txBody>
          <a:bodyPr lIns="91427" tIns="45714" rIns="91427" bIns="45714">
            <a:spAutoFit/>
          </a:bodyPr>
          <a:lstStyle/>
          <a:p>
            <a:pPr eaLnBrk="1" hangingPunct="1"/>
            <a:r>
              <a:rPr lang="en-US" altLang="ja-JP" sz="800">
                <a:latin typeface="Calibri" pitchFamily="34" charset="0"/>
              </a:rPr>
              <a:t>※</a:t>
            </a:r>
            <a:r>
              <a:rPr lang="ja-JP" altLang="en-US" sz="800">
                <a:latin typeface="Calibri" pitchFamily="34" charset="0"/>
              </a:rPr>
              <a:t>業務アプリケーション側で</a:t>
            </a:r>
            <a:r>
              <a:rPr lang="en-US" altLang="ja-JP" sz="800">
                <a:latin typeface="Calibri" pitchFamily="34" charset="0"/>
              </a:rPr>
              <a:t>CTI</a:t>
            </a:r>
            <a:r>
              <a:rPr lang="ja-JP" altLang="en-US" sz="800">
                <a:latin typeface="Calibri" pitchFamily="34" charset="0"/>
              </a:rPr>
              <a:t>情報を受け取っていただく必要があります。</a:t>
            </a:r>
          </a:p>
        </p:txBody>
      </p:sp>
      <p:sp>
        <p:nvSpPr>
          <p:cNvPr id="19" name="Text Box 8"/>
          <p:cNvSpPr txBox="1">
            <a:spLocks noChangeArrowheads="1"/>
          </p:cNvSpPr>
          <p:nvPr/>
        </p:nvSpPr>
        <p:spPr bwMode="auto">
          <a:xfrm>
            <a:off x="919163" y="2493963"/>
            <a:ext cx="4811712"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・プログラム起動</a:t>
            </a:r>
          </a:p>
        </p:txBody>
      </p:sp>
      <p:sp>
        <p:nvSpPr>
          <p:cNvPr id="20" name="Text Box 8"/>
          <p:cNvSpPr txBox="1">
            <a:spLocks noChangeArrowheads="1"/>
          </p:cNvSpPr>
          <p:nvPr/>
        </p:nvSpPr>
        <p:spPr bwMode="auto">
          <a:xfrm>
            <a:off x="919163" y="3389313"/>
            <a:ext cx="4811712"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・インタフェースファイル連動</a:t>
            </a:r>
          </a:p>
        </p:txBody>
      </p:sp>
      <p:sp>
        <p:nvSpPr>
          <p:cNvPr id="21" name="Text Box 8"/>
          <p:cNvSpPr txBox="1">
            <a:spLocks noChangeArrowheads="1"/>
          </p:cNvSpPr>
          <p:nvPr/>
        </p:nvSpPr>
        <p:spPr bwMode="auto">
          <a:xfrm>
            <a:off x="919163" y="4325938"/>
            <a:ext cx="4811712"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・イントラネット連動</a:t>
            </a:r>
          </a:p>
        </p:txBody>
      </p:sp>
      <p:sp>
        <p:nvSpPr>
          <p:cNvPr id="22" name="Text Box 8"/>
          <p:cNvSpPr txBox="1">
            <a:spLocks noChangeArrowheads="1"/>
          </p:cNvSpPr>
          <p:nvPr/>
        </p:nvSpPr>
        <p:spPr bwMode="auto">
          <a:xfrm>
            <a:off x="919163" y="5272088"/>
            <a:ext cx="4811712"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・クリップボード連動</a:t>
            </a:r>
          </a:p>
        </p:txBody>
      </p:sp>
      <p:sp>
        <p:nvSpPr>
          <p:cNvPr id="23" name="Text Box 1028"/>
          <p:cNvSpPr txBox="1">
            <a:spLocks noChangeArrowheads="1"/>
          </p:cNvSpPr>
          <p:nvPr/>
        </p:nvSpPr>
        <p:spPr bwMode="auto">
          <a:xfrm>
            <a:off x="1127125" y="2741613"/>
            <a:ext cx="6254750" cy="554037"/>
          </a:xfrm>
          <a:prstGeom prst="rect">
            <a:avLst/>
          </a:prstGeom>
          <a:noFill/>
          <a:ln w="9525">
            <a:noFill/>
            <a:miter lim="800000"/>
            <a:headEnd/>
            <a:tailEnd/>
          </a:ln>
          <a:effectLst>
            <a:prstShdw prst="shdw17" dist="17961" dir="2700000">
              <a:srgbClr val="FFFFCC">
                <a:gamma/>
                <a:shade val="60000"/>
                <a:invGamma/>
              </a:srgbClr>
            </a:prstShdw>
          </a:effectLst>
        </p:spPr>
        <p:txBody>
          <a:bodyPr lIns="91433" tIns="45717" rIns="91433" bIns="45717">
            <a:spAutoFit/>
          </a:bodyPr>
          <a:lstStyle/>
          <a:p>
            <a:pPr defTabSz="970114" eaLnBrk="1" hangingPunct="1">
              <a:spcBef>
                <a:spcPts val="0"/>
              </a:spcBef>
              <a:spcAft>
                <a:spcPts val="0"/>
              </a:spcAft>
              <a:defRPr/>
            </a:pPr>
            <a:r>
              <a:rPr lang="ja-JP" altLang="en-US" sz="1000" dirty="0">
                <a:latin typeface="Times New Roman" charset="0"/>
                <a:ea typeface="+mn-ea"/>
              </a:rPr>
              <a:t>指定されたプログラムを起動する機能です。引数として電話番号などの電話番号情報を引き渡すことが可能です。</a:t>
            </a:r>
            <a:endParaRPr lang="en-US" altLang="ja-JP" sz="1000" dirty="0">
              <a:latin typeface="Times New Roman" charset="0"/>
              <a:ea typeface="+mn-ea"/>
            </a:endParaRPr>
          </a:p>
          <a:p>
            <a:pPr defTabSz="970114" eaLnBrk="1" hangingPunct="1">
              <a:spcBef>
                <a:spcPts val="0"/>
              </a:spcBef>
              <a:spcAft>
                <a:spcPts val="0"/>
              </a:spcAft>
              <a:defRPr/>
            </a:pPr>
            <a:r>
              <a:rPr lang="ja-JP" altLang="en-US" sz="1000" dirty="0">
                <a:latin typeface="Times New Roman" charset="0"/>
                <a:ea typeface="+mn-ea"/>
              </a:rPr>
              <a:t>電話対応ごとに業務プログラムを立ち上げるような運用に最適です。</a:t>
            </a:r>
            <a:endParaRPr lang="en-US" altLang="ja-JP" sz="1000" dirty="0">
              <a:latin typeface="Times New Roman" charset="0"/>
              <a:ea typeface="+mn-ea"/>
            </a:endParaRPr>
          </a:p>
          <a:p>
            <a:pPr defTabSz="970114" eaLnBrk="1" hangingPunct="1">
              <a:spcBef>
                <a:spcPts val="0"/>
              </a:spcBef>
              <a:spcAft>
                <a:spcPts val="0"/>
              </a:spcAft>
              <a:defRPr/>
            </a:pPr>
            <a:r>
              <a:rPr lang="ja-JP" altLang="en-US" sz="1000" dirty="0">
                <a:latin typeface="Times New Roman" charset="0"/>
                <a:ea typeface="+mn-ea"/>
              </a:rPr>
              <a:t>データベースに登録がある場合とない場合の二通りの設定可能です。</a:t>
            </a:r>
            <a:endParaRPr lang="en-US" altLang="ja-JP" sz="1000" dirty="0">
              <a:latin typeface="Times New Roman" charset="0"/>
              <a:ea typeface="+mn-ea"/>
            </a:endParaRPr>
          </a:p>
        </p:txBody>
      </p:sp>
      <p:sp>
        <p:nvSpPr>
          <p:cNvPr id="24" name="Text Box 1028"/>
          <p:cNvSpPr txBox="1">
            <a:spLocks noChangeArrowheads="1"/>
          </p:cNvSpPr>
          <p:nvPr/>
        </p:nvSpPr>
        <p:spPr bwMode="auto">
          <a:xfrm>
            <a:off x="1127125" y="3667125"/>
            <a:ext cx="4200525" cy="554038"/>
          </a:xfrm>
          <a:prstGeom prst="rect">
            <a:avLst/>
          </a:prstGeom>
          <a:noFill/>
          <a:ln w="9525">
            <a:noFill/>
            <a:miter lim="800000"/>
            <a:headEnd/>
            <a:tailEnd/>
          </a:ln>
          <a:effectLst>
            <a:prstShdw prst="shdw17" dist="17961" dir="2700000">
              <a:srgbClr val="FFFFCC">
                <a:gamma/>
                <a:shade val="60000"/>
                <a:invGamma/>
              </a:srgbClr>
            </a:prstShdw>
          </a:effectLst>
        </p:spPr>
        <p:txBody>
          <a:bodyPr wrap="none" lIns="91433" tIns="45717" rIns="91433" bIns="45717">
            <a:spAutoFit/>
          </a:bodyPr>
          <a:lstStyle/>
          <a:p>
            <a:pPr defTabSz="970114" eaLnBrk="1" hangingPunct="1">
              <a:spcBef>
                <a:spcPts val="0"/>
              </a:spcBef>
              <a:spcAft>
                <a:spcPts val="0"/>
              </a:spcAft>
              <a:defRPr/>
            </a:pPr>
            <a:r>
              <a:rPr lang="en-US" altLang="ja-JP" sz="1000" dirty="0">
                <a:latin typeface="Times New Roman" charset="0"/>
                <a:ea typeface="+mn-ea"/>
              </a:rPr>
              <a:t>CTI</a:t>
            </a:r>
            <a:r>
              <a:rPr lang="ja-JP" altLang="en-US" sz="1000" dirty="0">
                <a:latin typeface="Times New Roman" charset="0"/>
                <a:ea typeface="+mn-ea"/>
              </a:rPr>
              <a:t>情報の記載されたテキストファイルを作成します。</a:t>
            </a:r>
            <a:endParaRPr lang="en-US" altLang="ja-JP" sz="1000" dirty="0">
              <a:latin typeface="Times New Roman" charset="0"/>
              <a:ea typeface="+mn-ea"/>
            </a:endParaRPr>
          </a:p>
          <a:p>
            <a:pPr defTabSz="970114" eaLnBrk="1" hangingPunct="1">
              <a:spcBef>
                <a:spcPts val="0"/>
              </a:spcBef>
              <a:spcAft>
                <a:spcPts val="0"/>
              </a:spcAft>
              <a:defRPr/>
            </a:pPr>
            <a:r>
              <a:rPr lang="ja-JP" altLang="en-US" sz="1000" dirty="0">
                <a:latin typeface="Times New Roman" charset="0"/>
                <a:ea typeface="+mn-ea"/>
              </a:rPr>
              <a:t>業務プログラムを普段から起動したままにする運用に最適です。</a:t>
            </a:r>
            <a:endParaRPr lang="en-US" altLang="ja-JP" sz="1000" dirty="0">
              <a:latin typeface="Times New Roman" charset="0"/>
              <a:ea typeface="+mn-ea"/>
            </a:endParaRPr>
          </a:p>
          <a:p>
            <a:pPr defTabSz="970114" eaLnBrk="1" hangingPunct="1">
              <a:spcBef>
                <a:spcPts val="0"/>
              </a:spcBef>
              <a:spcAft>
                <a:spcPts val="0"/>
              </a:spcAft>
              <a:defRPr/>
            </a:pPr>
            <a:r>
              <a:rPr lang="ja-JP" altLang="en-US" sz="1000" dirty="0">
                <a:latin typeface="Times New Roman" charset="0"/>
                <a:ea typeface="+mn-ea"/>
              </a:rPr>
              <a:t>業務アプリ側から、作成される連動ファイルを監視して頂く必要があります。</a:t>
            </a:r>
            <a:endParaRPr lang="en-US" altLang="ja-JP" sz="1000" dirty="0">
              <a:latin typeface="Times New Roman" charset="0"/>
              <a:ea typeface="+mn-ea"/>
            </a:endParaRPr>
          </a:p>
        </p:txBody>
      </p:sp>
      <p:sp>
        <p:nvSpPr>
          <p:cNvPr id="25" name="Text Box 1028"/>
          <p:cNvSpPr txBox="1">
            <a:spLocks noChangeArrowheads="1"/>
          </p:cNvSpPr>
          <p:nvPr/>
        </p:nvSpPr>
        <p:spPr bwMode="auto">
          <a:xfrm>
            <a:off x="1127125" y="4603750"/>
            <a:ext cx="4597400" cy="554038"/>
          </a:xfrm>
          <a:prstGeom prst="rect">
            <a:avLst/>
          </a:prstGeom>
          <a:noFill/>
          <a:ln w="9525">
            <a:noFill/>
            <a:miter lim="800000"/>
            <a:headEnd/>
            <a:tailEnd/>
          </a:ln>
          <a:effectLst>
            <a:prstShdw prst="shdw17" dist="17961" dir="2700000">
              <a:srgbClr val="FFFFCC">
                <a:gamma/>
                <a:shade val="60000"/>
                <a:invGamma/>
              </a:srgbClr>
            </a:prstShdw>
          </a:effectLst>
        </p:spPr>
        <p:txBody>
          <a:bodyPr wrap="none" lIns="91433" tIns="45717" rIns="91433" bIns="45717">
            <a:spAutoFit/>
          </a:bodyPr>
          <a:lstStyle/>
          <a:p>
            <a:pPr defTabSz="970114" eaLnBrk="1" hangingPunct="1">
              <a:spcBef>
                <a:spcPts val="0"/>
              </a:spcBef>
              <a:spcAft>
                <a:spcPts val="0"/>
              </a:spcAft>
              <a:defRPr/>
            </a:pPr>
            <a:r>
              <a:rPr lang="ja-JP" altLang="en-US" sz="1000" dirty="0">
                <a:latin typeface="Times New Roman" charset="0"/>
                <a:ea typeface="+mn-ea"/>
              </a:rPr>
              <a:t>指定された</a:t>
            </a:r>
            <a:r>
              <a:rPr lang="en-US" altLang="ja-JP" sz="1000" dirty="0">
                <a:latin typeface="Times New Roman" charset="0"/>
                <a:ea typeface="+mn-ea"/>
              </a:rPr>
              <a:t>URL</a:t>
            </a:r>
            <a:r>
              <a:rPr lang="ja-JP" altLang="en-US" sz="1000" dirty="0">
                <a:latin typeface="Times New Roman" charset="0"/>
                <a:ea typeface="+mn-ea"/>
              </a:rPr>
              <a:t>の中に電話番号などの</a:t>
            </a:r>
            <a:r>
              <a:rPr lang="en-US" altLang="ja-JP" sz="1000" dirty="0">
                <a:latin typeface="Times New Roman" charset="0"/>
                <a:ea typeface="+mn-ea"/>
              </a:rPr>
              <a:t>CTI</a:t>
            </a:r>
            <a:r>
              <a:rPr lang="ja-JP" altLang="en-US" sz="1000" dirty="0">
                <a:latin typeface="Times New Roman" charset="0"/>
                <a:ea typeface="+mn-ea"/>
              </a:rPr>
              <a:t>情報を埋め込み、ブラウザで開きます。</a:t>
            </a:r>
            <a:endParaRPr lang="en-US" altLang="ja-JP" sz="1000" dirty="0">
              <a:latin typeface="Times New Roman" charset="0"/>
              <a:ea typeface="+mn-ea"/>
            </a:endParaRPr>
          </a:p>
          <a:p>
            <a:pPr defTabSz="970114" eaLnBrk="1" hangingPunct="1">
              <a:spcBef>
                <a:spcPts val="0"/>
              </a:spcBef>
              <a:spcAft>
                <a:spcPts val="0"/>
              </a:spcAft>
              <a:defRPr/>
            </a:pPr>
            <a:r>
              <a:rPr lang="ja-JP" altLang="en-US" sz="1000" dirty="0">
                <a:latin typeface="Times New Roman" charset="0"/>
                <a:ea typeface="+mn-ea"/>
              </a:rPr>
              <a:t>イントラネット上で動作する顧客管理システム等との連動に最適です。</a:t>
            </a:r>
            <a:endParaRPr lang="en-US" altLang="ja-JP" sz="1000" dirty="0">
              <a:latin typeface="Times New Roman" charset="0"/>
              <a:ea typeface="+mn-ea"/>
            </a:endParaRPr>
          </a:p>
          <a:p>
            <a:pPr defTabSz="970114" eaLnBrk="1" hangingPunct="1">
              <a:spcBef>
                <a:spcPts val="0"/>
              </a:spcBef>
              <a:spcAft>
                <a:spcPts val="0"/>
              </a:spcAft>
              <a:defRPr/>
            </a:pPr>
            <a:r>
              <a:rPr lang="ja-JP" altLang="en-US" sz="1000" dirty="0">
                <a:latin typeface="Times New Roman" charset="0"/>
              </a:rPr>
              <a:t>データベースに登録がある場合とない場合の二通りの設定が可能です。</a:t>
            </a:r>
            <a:endParaRPr lang="en-US" altLang="ja-JP" sz="1000" dirty="0">
              <a:latin typeface="Times New Roman" charset="0"/>
              <a:ea typeface="+mn-ea"/>
            </a:endParaRPr>
          </a:p>
        </p:txBody>
      </p:sp>
      <p:sp>
        <p:nvSpPr>
          <p:cNvPr id="26" name="Text Box 1028"/>
          <p:cNvSpPr txBox="1">
            <a:spLocks noChangeArrowheads="1"/>
          </p:cNvSpPr>
          <p:nvPr/>
        </p:nvSpPr>
        <p:spPr bwMode="auto">
          <a:xfrm>
            <a:off x="1127125" y="5548313"/>
            <a:ext cx="4270375" cy="554037"/>
          </a:xfrm>
          <a:prstGeom prst="rect">
            <a:avLst/>
          </a:prstGeom>
          <a:noFill/>
          <a:ln w="9525">
            <a:noFill/>
            <a:miter lim="800000"/>
            <a:headEnd/>
            <a:tailEnd/>
          </a:ln>
          <a:effectLst>
            <a:prstShdw prst="shdw17" dist="17961" dir="2700000">
              <a:srgbClr val="FFFFCC">
                <a:gamma/>
                <a:shade val="60000"/>
                <a:invGamma/>
              </a:srgbClr>
            </a:prstShdw>
          </a:effectLst>
        </p:spPr>
        <p:txBody>
          <a:bodyPr wrap="none" lIns="91433" tIns="45717" rIns="91433" bIns="45717">
            <a:spAutoFit/>
          </a:bodyPr>
          <a:lstStyle/>
          <a:p>
            <a:pPr defTabSz="970114" eaLnBrk="1" hangingPunct="1">
              <a:spcBef>
                <a:spcPts val="0"/>
              </a:spcBef>
              <a:spcAft>
                <a:spcPts val="0"/>
              </a:spcAft>
              <a:defRPr/>
            </a:pPr>
            <a:r>
              <a:rPr lang="ja-JP" altLang="en-US" sz="1000" dirty="0">
                <a:latin typeface="Times New Roman" charset="0"/>
                <a:ea typeface="+mn-ea"/>
              </a:rPr>
              <a:t>電話番号などの</a:t>
            </a:r>
            <a:r>
              <a:rPr lang="en-US" altLang="ja-JP" sz="1000" dirty="0">
                <a:latin typeface="Times New Roman" charset="0"/>
                <a:ea typeface="+mn-ea"/>
              </a:rPr>
              <a:t>CTI</a:t>
            </a:r>
            <a:r>
              <a:rPr lang="ja-JP" altLang="en-US" sz="1000" dirty="0">
                <a:latin typeface="Times New Roman" charset="0"/>
                <a:ea typeface="+mn-ea"/>
              </a:rPr>
              <a:t>情報をクリップボードにコピーします。</a:t>
            </a:r>
            <a:endParaRPr lang="en-US" altLang="ja-JP" sz="1000" dirty="0">
              <a:latin typeface="Times New Roman" charset="0"/>
              <a:ea typeface="+mn-ea"/>
            </a:endParaRPr>
          </a:p>
          <a:p>
            <a:pPr defTabSz="970114" eaLnBrk="1" hangingPunct="1">
              <a:spcBef>
                <a:spcPts val="0"/>
              </a:spcBef>
              <a:spcAft>
                <a:spcPts val="0"/>
              </a:spcAft>
              <a:defRPr/>
            </a:pPr>
            <a:r>
              <a:rPr lang="ja-JP" altLang="en-US" sz="1000" dirty="0">
                <a:latin typeface="Times New Roman" charset="0"/>
                <a:ea typeface="+mn-ea"/>
              </a:rPr>
              <a:t>カスタマイズや作りこみができないシステムとの連動にご利用いただけます。</a:t>
            </a:r>
            <a:endParaRPr lang="en-US" altLang="ja-JP" sz="1000" dirty="0">
              <a:latin typeface="Times New Roman" charset="0"/>
              <a:ea typeface="+mn-ea"/>
            </a:endParaRPr>
          </a:p>
          <a:p>
            <a:pPr defTabSz="970114" eaLnBrk="1" hangingPunct="1">
              <a:spcBef>
                <a:spcPts val="0"/>
              </a:spcBef>
              <a:spcAft>
                <a:spcPts val="0"/>
              </a:spcAft>
              <a:defRPr/>
            </a:pPr>
            <a:r>
              <a:rPr lang="ja-JP" altLang="en-US" sz="1000" dirty="0">
                <a:latin typeface="Times New Roman" charset="0"/>
              </a:rPr>
              <a:t>データベースに登録がある場合とない場合の二通りの設定が可能です。</a:t>
            </a:r>
            <a:endParaRPr lang="en-US" altLang="ja-JP" sz="1000" dirty="0">
              <a:latin typeface="Times New Roman" charset="0"/>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ja-JP" altLang="en-US" dirty="0"/>
              <a:t>その他の機能</a:t>
            </a:r>
          </a:p>
        </p:txBody>
      </p:sp>
      <p:sp>
        <p:nvSpPr>
          <p:cNvPr id="23555" name="スライド番号プレースホルダ 17"/>
          <p:cNvSpPr>
            <a:spLocks noGrp="1"/>
          </p:cNvSpPr>
          <p:nvPr>
            <p:ph type="sldNum" sz="quarter" idx="12"/>
          </p:nvPr>
        </p:nvSpPr>
        <p:spPr bwMode="auto">
          <a:noFill/>
          <a:ln>
            <a:miter lim="800000"/>
            <a:headEnd/>
            <a:tailEnd/>
          </a:ln>
        </p:spPr>
        <p:txBody>
          <a:bodyPr/>
          <a:lstStyle/>
          <a:p>
            <a:fld id="{D25609CB-EFE0-47C9-B002-65C8CBD8BEFA}" type="slidenum">
              <a:rPr lang="ja-JP" altLang="en-US"/>
              <a:pPr/>
              <a:t>10</a:t>
            </a:fld>
            <a:endParaRPr lang="ja-JP" altLang="en-US"/>
          </a:p>
        </p:txBody>
      </p:sp>
      <p:sp>
        <p:nvSpPr>
          <p:cNvPr id="11" name="Text Box 1028"/>
          <p:cNvSpPr txBox="1">
            <a:spLocks noChangeArrowheads="1"/>
          </p:cNvSpPr>
          <p:nvPr/>
        </p:nvSpPr>
        <p:spPr bwMode="auto">
          <a:xfrm>
            <a:off x="827088" y="914400"/>
            <a:ext cx="3508375" cy="261938"/>
          </a:xfrm>
          <a:prstGeom prst="rect">
            <a:avLst/>
          </a:prstGeom>
          <a:noFill/>
          <a:ln w="9525">
            <a:noFill/>
            <a:miter lim="800000"/>
            <a:headEnd/>
            <a:tailEnd/>
          </a:ln>
          <a:effectLst>
            <a:prstShdw prst="shdw17" dist="17961" dir="2700000">
              <a:srgbClr val="FFFFCC">
                <a:gamma/>
                <a:shade val="60000"/>
                <a:invGamma/>
              </a:srgbClr>
            </a:prstShdw>
          </a:effectLst>
        </p:spPr>
        <p:txBody>
          <a:bodyPr wrap="none" lIns="91433" tIns="45717" rIns="91433" bIns="45717">
            <a:spAutoFit/>
          </a:bodyPr>
          <a:lstStyle/>
          <a:p>
            <a:pPr defTabSz="970114"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他にも見えＴＥＬ君には便利な機能が搭載されています。</a:t>
            </a:r>
          </a:p>
        </p:txBody>
      </p:sp>
      <p:sp>
        <p:nvSpPr>
          <p:cNvPr id="12" name="Text Box 1029"/>
          <p:cNvSpPr txBox="1">
            <a:spLocks noChangeArrowheads="1"/>
          </p:cNvSpPr>
          <p:nvPr/>
        </p:nvSpPr>
        <p:spPr bwMode="auto">
          <a:xfrm>
            <a:off x="703263" y="3495675"/>
            <a:ext cx="4811712" cy="246063"/>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・ユーザー管理機能</a:t>
            </a:r>
          </a:p>
        </p:txBody>
      </p:sp>
      <p:sp>
        <p:nvSpPr>
          <p:cNvPr id="23558" name="Text Box 1030"/>
          <p:cNvSpPr txBox="1">
            <a:spLocks noChangeArrowheads="1"/>
          </p:cNvSpPr>
          <p:nvPr/>
        </p:nvSpPr>
        <p:spPr bwMode="auto">
          <a:xfrm>
            <a:off x="1128713" y="3783013"/>
            <a:ext cx="5038725" cy="1014412"/>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a:latin typeface="Calibri" pitchFamily="34" charset="0"/>
              </a:rPr>
              <a:t>ユーザーに機能ごとの利用権限を設定したい場合、ユーザー管理機能を使用します。</a:t>
            </a:r>
            <a:endParaRPr lang="en-US" altLang="ja-JP" sz="1000">
              <a:latin typeface="Calibri" pitchFamily="34" charset="0"/>
            </a:endParaRPr>
          </a:p>
          <a:p>
            <a:pPr eaLnBrk="1" hangingPunct="1"/>
            <a:r>
              <a:rPr lang="ja-JP" altLang="en-US" sz="1000">
                <a:latin typeface="Calibri" pitchFamily="34" charset="0"/>
              </a:rPr>
              <a:t>グループ毎に利用できる機能を制限できますので、「管理者以外はログの削除ができない」「一般ユーザーは印刷・外部出力ができない」というような制限を行うことが可能です。</a:t>
            </a:r>
            <a:endParaRPr lang="en-US" altLang="ja-JP" sz="1000">
              <a:latin typeface="Calibri" pitchFamily="34" charset="0"/>
            </a:endParaRPr>
          </a:p>
          <a:p>
            <a:pPr eaLnBrk="1" hangingPunct="1"/>
            <a:endParaRPr lang="en-US" altLang="ja-JP" sz="1000">
              <a:latin typeface="Calibri" pitchFamily="34" charset="0"/>
            </a:endParaRPr>
          </a:p>
          <a:p>
            <a:pPr eaLnBrk="1" hangingPunct="1"/>
            <a:r>
              <a:rPr lang="ja-JP" altLang="en-US" sz="1000">
                <a:latin typeface="Calibri" pitchFamily="34" charset="0"/>
              </a:rPr>
              <a:t>かんたん受付をご利用の場合、かんたん受付の操作に関する権限設定も同一画面上から設定可能です。</a:t>
            </a:r>
          </a:p>
        </p:txBody>
      </p:sp>
      <p:sp>
        <p:nvSpPr>
          <p:cNvPr id="23559" name="Line 3"/>
          <p:cNvSpPr>
            <a:spLocks noChangeShapeType="1"/>
          </p:cNvSpPr>
          <p:nvPr/>
        </p:nvSpPr>
        <p:spPr bwMode="auto">
          <a:xfrm>
            <a:off x="736600" y="1214438"/>
            <a:ext cx="8597900" cy="0"/>
          </a:xfrm>
          <a:prstGeom prst="line">
            <a:avLst/>
          </a:prstGeom>
          <a:noFill/>
          <a:ln w="9525">
            <a:solidFill>
              <a:srgbClr val="B68116"/>
            </a:solidFill>
            <a:round/>
            <a:headEnd/>
            <a:tailEnd/>
          </a:ln>
          <a:effectLst>
            <a:prstShdw prst="shdw17" dist="17961" dir="2700000">
              <a:srgbClr val="6D4D0D"/>
            </a:prstShdw>
          </a:effectLst>
        </p:spPr>
        <p:txBody>
          <a:bodyPr lIns="91433" tIns="45717" rIns="91433" bIns="45717"/>
          <a:lstStyle/>
          <a:p>
            <a:endParaRPr lang="ja-JP" altLang="en-US"/>
          </a:p>
        </p:txBody>
      </p:sp>
      <p:sp>
        <p:nvSpPr>
          <p:cNvPr id="15" name="Text Box 10"/>
          <p:cNvSpPr txBox="1">
            <a:spLocks noChangeArrowheads="1"/>
          </p:cNvSpPr>
          <p:nvPr/>
        </p:nvSpPr>
        <p:spPr bwMode="auto">
          <a:xfrm>
            <a:off x="703263" y="1412875"/>
            <a:ext cx="4811712" cy="247650"/>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・着信拒否</a:t>
            </a:r>
          </a:p>
        </p:txBody>
      </p:sp>
      <p:sp>
        <p:nvSpPr>
          <p:cNvPr id="23561" name="Text Box 11"/>
          <p:cNvSpPr txBox="1">
            <a:spLocks noChangeArrowheads="1"/>
          </p:cNvSpPr>
          <p:nvPr/>
        </p:nvSpPr>
        <p:spPr bwMode="auto">
          <a:xfrm>
            <a:off x="1128713" y="1651000"/>
            <a:ext cx="5137150" cy="862013"/>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dirty="0">
                <a:latin typeface="Calibri" pitchFamily="34" charset="0"/>
              </a:rPr>
              <a:t>しつこいセールスや勧誘の電話をワンタッチで着信拒否登録できます。</a:t>
            </a:r>
          </a:p>
          <a:p>
            <a:pPr eaLnBrk="1" hangingPunct="1"/>
            <a:r>
              <a:rPr lang="ja-JP" altLang="en-US" sz="1000" dirty="0">
                <a:latin typeface="Calibri" pitchFamily="34" charset="0"/>
              </a:rPr>
              <a:t>着信拒否された相手からの着信時には</a:t>
            </a:r>
            <a:r>
              <a:rPr lang="ja-JP" altLang="en-US" sz="1000" dirty="0">
                <a:solidFill>
                  <a:srgbClr val="C67202"/>
                </a:solidFill>
                <a:latin typeface="Calibri" pitchFamily="34" charset="0"/>
              </a:rPr>
              <a:t>電話機が鳴りません</a:t>
            </a:r>
            <a:r>
              <a:rPr lang="ja-JP" altLang="en-US" sz="1000" dirty="0">
                <a:latin typeface="Calibri" pitchFamily="34" charset="0"/>
              </a:rPr>
              <a:t>。</a:t>
            </a:r>
          </a:p>
          <a:p>
            <a:pPr eaLnBrk="1" hangingPunct="1"/>
            <a:r>
              <a:rPr lang="ja-JP" altLang="en-US" sz="1000" dirty="0">
                <a:latin typeface="Calibri" pitchFamily="34" charset="0"/>
              </a:rPr>
              <a:t>（かけてきた相手には</a:t>
            </a:r>
            <a:r>
              <a:rPr lang="en-US" altLang="ja-JP" sz="1000" dirty="0">
                <a:latin typeface="Calibri" pitchFamily="34" charset="0"/>
              </a:rPr>
              <a:t>『</a:t>
            </a:r>
            <a:r>
              <a:rPr lang="ja-JP" altLang="en-US" sz="1000" dirty="0">
                <a:latin typeface="Calibri" pitchFamily="34" charset="0"/>
              </a:rPr>
              <a:t>話し中</a:t>
            </a:r>
            <a:r>
              <a:rPr lang="en-US" altLang="ja-JP" sz="1000" dirty="0">
                <a:latin typeface="Calibri" pitchFamily="34" charset="0"/>
              </a:rPr>
              <a:t>』</a:t>
            </a:r>
            <a:r>
              <a:rPr lang="ja-JP" altLang="en-US" sz="1000" dirty="0">
                <a:latin typeface="Calibri" pitchFamily="34" charset="0"/>
              </a:rPr>
              <a:t>となります）</a:t>
            </a:r>
            <a:endParaRPr lang="en-US" altLang="ja-JP" sz="1000" dirty="0">
              <a:latin typeface="Calibri" pitchFamily="34" charset="0"/>
            </a:endParaRPr>
          </a:p>
          <a:p>
            <a:pPr eaLnBrk="1" hangingPunct="1"/>
            <a:endParaRPr lang="en-US" altLang="ja-JP" sz="1000" dirty="0">
              <a:latin typeface="Calibri" pitchFamily="34" charset="0"/>
            </a:endParaRPr>
          </a:p>
          <a:p>
            <a:pPr eaLnBrk="1" hangingPunct="1"/>
            <a:r>
              <a:rPr lang="en-US" altLang="ja-JP" sz="1000" dirty="0">
                <a:latin typeface="Calibri" pitchFamily="34" charset="0"/>
              </a:rPr>
              <a:t>※  </a:t>
            </a:r>
            <a:r>
              <a:rPr lang="ja-JP" altLang="en-US" sz="1000" dirty="0">
                <a:latin typeface="Calibri" pitchFamily="34" charset="0"/>
              </a:rPr>
              <a:t>回線種別・接続方法によってはご利用いただけない場合があります。</a:t>
            </a:r>
            <a:endParaRPr lang="ja-JP" altLang="en-US" sz="800" dirty="0">
              <a:latin typeface="Calibri" pitchFamily="34" charset="0"/>
            </a:endParaRPr>
          </a:p>
        </p:txBody>
      </p:sp>
      <p:sp>
        <p:nvSpPr>
          <p:cNvPr id="19" name="Text Box 10"/>
          <p:cNvSpPr txBox="1">
            <a:spLocks noChangeArrowheads="1"/>
          </p:cNvSpPr>
          <p:nvPr/>
        </p:nvSpPr>
        <p:spPr bwMode="auto">
          <a:xfrm>
            <a:off x="703263" y="2638425"/>
            <a:ext cx="4811712" cy="246063"/>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・発信規制</a:t>
            </a:r>
          </a:p>
        </p:txBody>
      </p:sp>
      <p:sp>
        <p:nvSpPr>
          <p:cNvPr id="23563" name="Text Box 11"/>
          <p:cNvSpPr txBox="1">
            <a:spLocks noChangeArrowheads="1"/>
          </p:cNvSpPr>
          <p:nvPr/>
        </p:nvSpPr>
        <p:spPr bwMode="auto">
          <a:xfrm>
            <a:off x="1128713" y="2876550"/>
            <a:ext cx="5137150" cy="646319"/>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dirty="0">
                <a:latin typeface="Calibri" pitchFamily="34" charset="0"/>
              </a:rPr>
              <a:t>指定した電話番号に対しての発信を規制できます。</a:t>
            </a:r>
          </a:p>
          <a:p>
            <a:pPr eaLnBrk="1" hangingPunct="1"/>
            <a:r>
              <a:rPr lang="ja-JP" altLang="en-US" sz="1000" dirty="0">
                <a:latin typeface="Calibri" pitchFamily="34" charset="0"/>
              </a:rPr>
              <a:t>（規制されている番号に発信した場合、発信規制音が再生されます）</a:t>
            </a:r>
            <a:endParaRPr lang="en-US" altLang="ja-JP" sz="1000" dirty="0">
              <a:latin typeface="Calibri" pitchFamily="34" charset="0"/>
            </a:endParaRPr>
          </a:p>
          <a:p>
            <a:pPr eaLnBrk="1" hangingPunct="1"/>
            <a:r>
              <a:rPr lang="en-US" altLang="ja-JP" sz="800" dirty="0">
                <a:latin typeface="Calibri" pitchFamily="34" charset="0"/>
              </a:rPr>
              <a:t>※  </a:t>
            </a:r>
            <a:r>
              <a:rPr lang="ja-JP" altLang="en-US" sz="800" dirty="0">
                <a:latin typeface="Calibri" pitchFamily="34" charset="0"/>
              </a:rPr>
              <a:t>回線種別・接続方法によってはご利用いただけない場合があります。</a:t>
            </a:r>
            <a:endParaRPr lang="ja-JP" altLang="en-US" sz="600" dirty="0">
              <a:latin typeface="Calibri" pitchFamily="34" charset="0"/>
            </a:endParaRPr>
          </a:p>
          <a:p>
            <a:pPr eaLnBrk="1" hangingPunct="1"/>
            <a:endParaRPr lang="ja-JP" altLang="en-US" sz="800" dirty="0">
              <a:latin typeface="Calibri" pitchFamily="34" charset="0"/>
            </a:endParaRPr>
          </a:p>
        </p:txBody>
      </p:sp>
      <p:pic>
        <p:nvPicPr>
          <p:cNvPr id="23564" name="図 12" descr="無題.bmp"/>
          <p:cNvPicPr>
            <a:picLocks noChangeAspect="1"/>
          </p:cNvPicPr>
          <p:nvPr/>
        </p:nvPicPr>
        <p:blipFill>
          <a:blip r:embed="rId3" cstate="print"/>
          <a:srcRect/>
          <a:stretch>
            <a:fillRect/>
          </a:stretch>
        </p:blipFill>
        <p:spPr bwMode="auto">
          <a:xfrm>
            <a:off x="6103938" y="2959100"/>
            <a:ext cx="3135312" cy="28463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en-US" altLang="ja-JP" dirty="0"/>
              <a:t>CTI</a:t>
            </a:r>
            <a:r>
              <a:rPr lang="ja-JP" altLang="en-US" dirty="0"/>
              <a:t>かんたん受付の機能 </a:t>
            </a:r>
            <a:r>
              <a:rPr lang="en-US" altLang="ja-JP" sz="1600" dirty="0"/>
              <a:t>( 1 / 2 )</a:t>
            </a:r>
            <a:endParaRPr lang="ja-JP" altLang="en-US" sz="1600" dirty="0"/>
          </a:p>
        </p:txBody>
      </p:sp>
      <p:sp>
        <p:nvSpPr>
          <p:cNvPr id="25604" name="スライド番号プレースホルダ 18"/>
          <p:cNvSpPr>
            <a:spLocks noGrp="1"/>
          </p:cNvSpPr>
          <p:nvPr>
            <p:ph type="sldNum" sz="quarter" idx="12"/>
          </p:nvPr>
        </p:nvSpPr>
        <p:spPr bwMode="auto">
          <a:noFill/>
          <a:ln>
            <a:miter lim="800000"/>
            <a:headEnd/>
            <a:tailEnd/>
          </a:ln>
        </p:spPr>
        <p:txBody>
          <a:bodyPr/>
          <a:lstStyle/>
          <a:p>
            <a:fld id="{84993FDF-36CD-4282-89C9-519A2D0D9C2A}" type="slidenum">
              <a:rPr lang="ja-JP" altLang="en-US"/>
              <a:pPr/>
              <a:t>11</a:t>
            </a:fld>
            <a:endParaRPr lang="ja-JP" altLang="en-US"/>
          </a:p>
        </p:txBody>
      </p:sp>
      <p:sp>
        <p:nvSpPr>
          <p:cNvPr id="25605" name="Line 3"/>
          <p:cNvSpPr>
            <a:spLocks noChangeShapeType="1"/>
          </p:cNvSpPr>
          <p:nvPr/>
        </p:nvSpPr>
        <p:spPr bwMode="auto">
          <a:xfrm>
            <a:off x="619125" y="1492250"/>
            <a:ext cx="8597900" cy="0"/>
          </a:xfrm>
          <a:prstGeom prst="line">
            <a:avLst/>
          </a:prstGeom>
          <a:noFill/>
          <a:ln w="9525">
            <a:solidFill>
              <a:srgbClr val="B68116"/>
            </a:solidFill>
            <a:round/>
            <a:headEnd/>
            <a:tailEnd/>
          </a:ln>
          <a:effectLst>
            <a:prstShdw prst="shdw17" dist="17961" dir="2700000">
              <a:srgbClr val="6D4D0D"/>
            </a:prstShdw>
          </a:effectLst>
        </p:spPr>
        <p:txBody>
          <a:bodyPr lIns="91433" tIns="45717" rIns="91433" bIns="45717"/>
          <a:lstStyle/>
          <a:p>
            <a:endParaRPr lang="ja-JP" altLang="en-US"/>
          </a:p>
        </p:txBody>
      </p:sp>
      <p:sp>
        <p:nvSpPr>
          <p:cNvPr id="6" name="Text Box 4"/>
          <p:cNvSpPr txBox="1">
            <a:spLocks noChangeArrowheads="1"/>
          </p:cNvSpPr>
          <p:nvPr/>
        </p:nvSpPr>
        <p:spPr bwMode="auto">
          <a:xfrm>
            <a:off x="827088" y="982663"/>
            <a:ext cx="6573837" cy="430212"/>
          </a:xfrm>
          <a:prstGeom prst="rect">
            <a:avLst/>
          </a:prstGeom>
          <a:noFill/>
          <a:ln w="9525">
            <a:noFill/>
            <a:miter lim="800000"/>
            <a:headEnd/>
            <a:tailEnd/>
          </a:ln>
          <a:effectLst>
            <a:prstShdw prst="shdw17" dist="17961" dir="2700000">
              <a:srgbClr val="FFFFCC">
                <a:gamma/>
                <a:shade val="60000"/>
                <a:invGamma/>
              </a:srgbClr>
            </a:prstShdw>
          </a:effectLst>
        </p:spPr>
        <p:txBody>
          <a:bodyPr wrap="none" lIns="91433" tIns="45717" rIns="91433" bIns="45717">
            <a:spAutoFit/>
          </a:bodyPr>
          <a:lstStyle/>
          <a:p>
            <a:pPr defTabSz="970114"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付属ソフト「</a:t>
            </a:r>
            <a:r>
              <a:rPr lang="en-US" altLang="ja-JP" sz="1100" dirty="0">
                <a:solidFill>
                  <a:srgbClr val="800000"/>
                </a:solidFill>
                <a:effectLst>
                  <a:outerShdw blurRad="38100" dist="38100" dir="2700000" algn="tl">
                    <a:srgbClr val="C0C0C0"/>
                  </a:outerShdw>
                </a:effectLst>
                <a:latin typeface="Times New Roman" charset="0"/>
                <a:ea typeface="+mn-ea"/>
              </a:rPr>
              <a:t>CTI</a:t>
            </a:r>
            <a:r>
              <a:rPr lang="ja-JP" altLang="en-US" sz="1100" dirty="0">
                <a:solidFill>
                  <a:srgbClr val="800000"/>
                </a:solidFill>
                <a:effectLst>
                  <a:outerShdw blurRad="38100" dist="38100" dir="2700000" algn="tl">
                    <a:srgbClr val="C0C0C0"/>
                  </a:outerShdw>
                </a:effectLst>
                <a:latin typeface="Times New Roman" charset="0"/>
                <a:ea typeface="+mn-ea"/>
              </a:rPr>
              <a:t>かんたん受付」を使用して、顧客情報や、電話対応内容のメモを記録しておくことが可能です。</a:t>
            </a:r>
          </a:p>
          <a:p>
            <a:pPr defTabSz="970114"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見え</a:t>
            </a:r>
            <a:r>
              <a:rPr lang="en-US" altLang="ja-JP" sz="1100" dirty="0">
                <a:solidFill>
                  <a:srgbClr val="800000"/>
                </a:solidFill>
                <a:effectLst>
                  <a:outerShdw blurRad="38100" dist="38100" dir="2700000" algn="tl">
                    <a:srgbClr val="C0C0C0"/>
                  </a:outerShdw>
                </a:effectLst>
                <a:latin typeface="Times New Roman" charset="0"/>
                <a:ea typeface="+mn-ea"/>
              </a:rPr>
              <a:t>TEL</a:t>
            </a:r>
            <a:r>
              <a:rPr lang="ja-JP" altLang="en-US" sz="1100" dirty="0">
                <a:solidFill>
                  <a:srgbClr val="800000"/>
                </a:solidFill>
                <a:effectLst>
                  <a:outerShdw blurRad="38100" dist="38100" dir="2700000" algn="tl">
                    <a:srgbClr val="C0C0C0"/>
                  </a:outerShdw>
                </a:effectLst>
                <a:latin typeface="Times New Roman" charset="0"/>
                <a:ea typeface="+mn-ea"/>
              </a:rPr>
              <a:t>君と連動するので、電話着信時にすばやく顧客情報が表示できます。</a:t>
            </a:r>
          </a:p>
        </p:txBody>
      </p:sp>
      <p:sp>
        <p:nvSpPr>
          <p:cNvPr id="7" name="Text Box 8"/>
          <p:cNvSpPr txBox="1">
            <a:spLocks noChangeArrowheads="1"/>
          </p:cNvSpPr>
          <p:nvPr/>
        </p:nvSpPr>
        <p:spPr bwMode="auto">
          <a:xfrm>
            <a:off x="3584575" y="1630363"/>
            <a:ext cx="4811713" cy="246062"/>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・お客様の各種情報が保存できます。</a:t>
            </a:r>
          </a:p>
        </p:txBody>
      </p:sp>
      <p:sp>
        <p:nvSpPr>
          <p:cNvPr id="25608" name="Text Box 9"/>
          <p:cNvSpPr txBox="1">
            <a:spLocks noChangeArrowheads="1"/>
          </p:cNvSpPr>
          <p:nvPr/>
        </p:nvSpPr>
        <p:spPr bwMode="auto">
          <a:xfrm>
            <a:off x="3871913" y="1878013"/>
            <a:ext cx="4156075" cy="400050"/>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dirty="0">
                <a:latin typeface="Calibri" pitchFamily="34" charset="0"/>
              </a:rPr>
              <a:t>会社名・顧客名・部署・役職など</a:t>
            </a:r>
            <a:r>
              <a:rPr lang="en-US" altLang="ja-JP" sz="1000" dirty="0">
                <a:latin typeface="Calibri" pitchFamily="34" charset="0"/>
              </a:rPr>
              <a:t>20</a:t>
            </a:r>
            <a:r>
              <a:rPr lang="ja-JP" altLang="en-US" sz="1000" dirty="0">
                <a:latin typeface="Calibri" pitchFamily="34" charset="0"/>
              </a:rPr>
              <a:t>項目以上の情報が保存できます。</a:t>
            </a:r>
            <a:endParaRPr lang="en-US" altLang="ja-JP" sz="1000" dirty="0">
              <a:latin typeface="Calibri" pitchFamily="34" charset="0"/>
            </a:endParaRPr>
          </a:p>
          <a:p>
            <a:pPr eaLnBrk="1" hangingPunct="1"/>
            <a:r>
              <a:rPr lang="ja-JP" altLang="en-US" sz="1000" dirty="0">
                <a:latin typeface="Calibri" pitchFamily="34" charset="0"/>
              </a:rPr>
              <a:t>また、用途に合わせて入力欄のラベルを変更できます。</a:t>
            </a:r>
          </a:p>
        </p:txBody>
      </p:sp>
      <p:sp>
        <p:nvSpPr>
          <p:cNvPr id="9" name="Text Box 16"/>
          <p:cNvSpPr txBox="1">
            <a:spLocks noChangeArrowheads="1"/>
          </p:cNvSpPr>
          <p:nvPr/>
        </p:nvSpPr>
        <p:spPr bwMode="auto">
          <a:xfrm>
            <a:off x="3584575" y="3213100"/>
            <a:ext cx="4811713" cy="247650"/>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・電話対応内容の履歴が残せます。</a:t>
            </a:r>
          </a:p>
        </p:txBody>
      </p:sp>
      <p:sp>
        <p:nvSpPr>
          <p:cNvPr id="25610" name="Text Box 17"/>
          <p:cNvSpPr txBox="1">
            <a:spLocks noChangeArrowheads="1"/>
          </p:cNvSpPr>
          <p:nvPr/>
        </p:nvSpPr>
        <p:spPr bwMode="auto">
          <a:xfrm>
            <a:off x="3871913" y="3451225"/>
            <a:ext cx="5470525" cy="554038"/>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a:latin typeface="Calibri" pitchFamily="34" charset="0"/>
              </a:rPr>
              <a:t>何時、だれが、どんな対応をしたのか。</a:t>
            </a:r>
          </a:p>
          <a:p>
            <a:pPr eaLnBrk="1" hangingPunct="1"/>
            <a:r>
              <a:rPr lang="ja-JP" altLang="en-US" sz="1000">
                <a:latin typeface="Calibri" pitchFamily="34" charset="0"/>
              </a:rPr>
              <a:t>電話応対の履歴を残すことができますので、</a:t>
            </a:r>
            <a:endParaRPr lang="en-US" altLang="ja-JP" sz="1000">
              <a:latin typeface="Calibri" pitchFamily="34" charset="0"/>
            </a:endParaRPr>
          </a:p>
          <a:p>
            <a:pPr eaLnBrk="1" hangingPunct="1"/>
            <a:r>
              <a:rPr lang="ja-JP" altLang="en-US" sz="1000">
                <a:latin typeface="Calibri" pitchFamily="34" charset="0"/>
              </a:rPr>
              <a:t>以前の対応内容を確認しながら電話に応対できます。</a:t>
            </a:r>
          </a:p>
        </p:txBody>
      </p:sp>
      <p:sp>
        <p:nvSpPr>
          <p:cNvPr id="11" name="Text Box 18"/>
          <p:cNvSpPr txBox="1">
            <a:spLocks noChangeArrowheads="1"/>
          </p:cNvSpPr>
          <p:nvPr/>
        </p:nvSpPr>
        <p:spPr bwMode="auto">
          <a:xfrm>
            <a:off x="3584575" y="2420938"/>
            <a:ext cx="4811713" cy="247650"/>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・キーワードを使用してかんたんにお客様を検索できます。</a:t>
            </a:r>
          </a:p>
        </p:txBody>
      </p:sp>
      <p:sp>
        <p:nvSpPr>
          <p:cNvPr id="25612" name="Text Box 19"/>
          <p:cNvSpPr txBox="1">
            <a:spLocks noChangeArrowheads="1"/>
          </p:cNvSpPr>
          <p:nvPr/>
        </p:nvSpPr>
        <p:spPr bwMode="auto">
          <a:xfrm>
            <a:off x="3871913" y="2673350"/>
            <a:ext cx="4125913" cy="396875"/>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a:latin typeface="Calibri" pitchFamily="34" charset="0"/>
              </a:rPr>
              <a:t>フリガナや電話番号を条件に、かんたんにお客様が検索できます。</a:t>
            </a:r>
          </a:p>
          <a:p>
            <a:pPr eaLnBrk="1" hangingPunct="1"/>
            <a:r>
              <a:rPr lang="ja-JP" altLang="en-US" sz="1000">
                <a:latin typeface="Calibri" pitchFamily="34" charset="0"/>
              </a:rPr>
              <a:t>電話をかける際に名刺を一枚一枚検索するような手間を省けます。</a:t>
            </a:r>
          </a:p>
        </p:txBody>
      </p:sp>
      <p:sp>
        <p:nvSpPr>
          <p:cNvPr id="25613" name="Text Box 17"/>
          <p:cNvSpPr txBox="1">
            <a:spLocks noChangeArrowheads="1"/>
          </p:cNvSpPr>
          <p:nvPr/>
        </p:nvSpPr>
        <p:spPr bwMode="auto">
          <a:xfrm>
            <a:off x="919163" y="4725988"/>
            <a:ext cx="2476500" cy="246062"/>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a:latin typeface="Calibri" pitchFamily="34" charset="0"/>
              </a:rPr>
              <a:t>用途に合わせて自由に使える任意項目</a:t>
            </a:r>
          </a:p>
        </p:txBody>
      </p:sp>
      <p:sp>
        <p:nvSpPr>
          <p:cNvPr id="23" name="Text Box 6"/>
          <p:cNvSpPr txBox="1">
            <a:spLocks noChangeArrowheads="1"/>
          </p:cNvSpPr>
          <p:nvPr/>
        </p:nvSpPr>
        <p:spPr bwMode="auto">
          <a:xfrm>
            <a:off x="3584575" y="4149725"/>
            <a:ext cx="5910263" cy="246063"/>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・よく使う文章を「テンプレート」に登録し、手間を省けます。</a:t>
            </a:r>
          </a:p>
        </p:txBody>
      </p:sp>
      <p:sp>
        <p:nvSpPr>
          <p:cNvPr id="25617" name="Text Box 7"/>
          <p:cNvSpPr txBox="1">
            <a:spLocks noChangeArrowheads="1"/>
          </p:cNvSpPr>
          <p:nvPr/>
        </p:nvSpPr>
        <p:spPr bwMode="auto">
          <a:xfrm>
            <a:off x="3871913" y="4438650"/>
            <a:ext cx="5613400" cy="554038"/>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a:latin typeface="Calibri" pitchFamily="34" charset="0"/>
              </a:rPr>
              <a:t>履歴の入力画面でテンプレート名を選択するだけで</a:t>
            </a:r>
            <a:endParaRPr lang="en-US" altLang="ja-JP" sz="1000">
              <a:latin typeface="Calibri" pitchFamily="34" charset="0"/>
            </a:endParaRPr>
          </a:p>
          <a:p>
            <a:pPr eaLnBrk="1" hangingPunct="1"/>
            <a:r>
              <a:rPr lang="ja-JP" altLang="en-US" sz="1000">
                <a:latin typeface="Calibri" pitchFamily="34" charset="0"/>
              </a:rPr>
              <a:t>入力欄に文章が入力されます。</a:t>
            </a:r>
          </a:p>
          <a:p>
            <a:pPr eaLnBrk="1" hangingPunct="1"/>
            <a:r>
              <a:rPr lang="ja-JP" altLang="en-US" sz="1000">
                <a:latin typeface="Calibri" pitchFamily="34" charset="0"/>
              </a:rPr>
              <a:t>テンプレートは使用者が自由に登録することが可能です。</a:t>
            </a:r>
          </a:p>
        </p:txBody>
      </p:sp>
      <p:sp>
        <p:nvSpPr>
          <p:cNvPr id="26" name="Text Box 9"/>
          <p:cNvSpPr txBox="1">
            <a:spLocks noChangeArrowheads="1"/>
          </p:cNvSpPr>
          <p:nvPr/>
        </p:nvSpPr>
        <p:spPr bwMode="auto">
          <a:xfrm>
            <a:off x="3584575" y="5170488"/>
            <a:ext cx="4811712" cy="246062"/>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・メール作成機能でお客様や担当者にメールが発信できます。</a:t>
            </a:r>
          </a:p>
        </p:txBody>
      </p:sp>
      <p:sp>
        <p:nvSpPr>
          <p:cNvPr id="25619" name="Text Box 10"/>
          <p:cNvSpPr txBox="1">
            <a:spLocks noChangeArrowheads="1"/>
          </p:cNvSpPr>
          <p:nvPr/>
        </p:nvSpPr>
        <p:spPr bwMode="auto">
          <a:xfrm>
            <a:off x="3871913" y="5457825"/>
            <a:ext cx="5965825" cy="708025"/>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a:latin typeface="Calibri" pitchFamily="34" charset="0"/>
              </a:rPr>
              <a:t>メール作成機能を使用すればお客様のお名前や、対応内容を記載したメールを作成することができます。</a:t>
            </a:r>
          </a:p>
          <a:p>
            <a:pPr eaLnBrk="1" hangingPunct="1"/>
            <a:r>
              <a:rPr lang="ja-JP" altLang="en-US" sz="1000">
                <a:latin typeface="Calibri" pitchFamily="34" charset="0"/>
              </a:rPr>
              <a:t>電話を受け付けた人から本来の担当者宛てにメモ代わりにメールを作成したり、</a:t>
            </a:r>
            <a:endParaRPr lang="en-US" altLang="ja-JP" sz="1000">
              <a:latin typeface="Calibri" pitchFamily="34" charset="0"/>
            </a:endParaRPr>
          </a:p>
          <a:p>
            <a:pPr eaLnBrk="1" hangingPunct="1"/>
            <a:r>
              <a:rPr lang="ja-JP" altLang="en-US" sz="1000">
                <a:latin typeface="Calibri" pitchFamily="34" charset="0"/>
              </a:rPr>
              <a:t>対応の記録としてお客様にメールを送ったりすることが可能です。</a:t>
            </a:r>
          </a:p>
          <a:p>
            <a:pPr eaLnBrk="1" hangingPunct="1"/>
            <a:r>
              <a:rPr lang="ja-JP" altLang="en-US" sz="1000">
                <a:latin typeface="Calibri" pitchFamily="34" charset="0"/>
              </a:rPr>
              <a:t>メールに記載する内容はテンプレートとして登録することができます。</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387" y="1701800"/>
            <a:ext cx="2435964"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766" y="5007658"/>
            <a:ext cx="2502942" cy="87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6203" y="3287561"/>
            <a:ext cx="2110943" cy="200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en-US" altLang="ja-JP" dirty="0"/>
              <a:t>CTI</a:t>
            </a:r>
            <a:r>
              <a:rPr lang="ja-JP" altLang="en-US" dirty="0"/>
              <a:t>かんたん受付の機能 </a:t>
            </a:r>
            <a:r>
              <a:rPr lang="en-US" altLang="ja-JP" sz="1600" dirty="0"/>
              <a:t>( 2 / 2 )</a:t>
            </a:r>
            <a:endParaRPr lang="ja-JP" altLang="en-US" dirty="0"/>
          </a:p>
        </p:txBody>
      </p:sp>
      <p:sp>
        <p:nvSpPr>
          <p:cNvPr id="27651" name="スライド番号プレースホルダ 23"/>
          <p:cNvSpPr>
            <a:spLocks noGrp="1"/>
          </p:cNvSpPr>
          <p:nvPr>
            <p:ph type="sldNum" sz="quarter" idx="12"/>
          </p:nvPr>
        </p:nvSpPr>
        <p:spPr bwMode="auto">
          <a:noFill/>
          <a:ln>
            <a:miter lim="800000"/>
            <a:headEnd/>
            <a:tailEnd/>
          </a:ln>
        </p:spPr>
        <p:txBody>
          <a:bodyPr/>
          <a:lstStyle/>
          <a:p>
            <a:fld id="{AD07E97D-E47A-4D56-8449-46D95FA1FEFD}" type="slidenum">
              <a:rPr lang="ja-JP" altLang="en-US"/>
              <a:pPr/>
              <a:t>12</a:t>
            </a:fld>
            <a:endParaRPr lang="ja-JP" altLang="en-US"/>
          </a:p>
        </p:txBody>
      </p:sp>
      <p:sp>
        <p:nvSpPr>
          <p:cNvPr id="27652" name="Line 3"/>
          <p:cNvSpPr>
            <a:spLocks noChangeShapeType="1"/>
          </p:cNvSpPr>
          <p:nvPr/>
        </p:nvSpPr>
        <p:spPr bwMode="auto">
          <a:xfrm>
            <a:off x="685800" y="1270000"/>
            <a:ext cx="8597900" cy="0"/>
          </a:xfrm>
          <a:prstGeom prst="line">
            <a:avLst/>
          </a:prstGeom>
          <a:noFill/>
          <a:ln w="9525">
            <a:solidFill>
              <a:srgbClr val="B68116"/>
            </a:solidFill>
            <a:round/>
            <a:headEnd/>
            <a:tailEnd/>
          </a:ln>
          <a:effectLst>
            <a:prstShdw prst="shdw17" dist="17961" dir="2700000">
              <a:srgbClr val="6D4D0D"/>
            </a:prstShdw>
          </a:effectLst>
        </p:spPr>
        <p:txBody>
          <a:bodyPr lIns="91433" tIns="45717" rIns="91433" bIns="45717"/>
          <a:lstStyle/>
          <a:p>
            <a:endParaRPr lang="ja-JP" altLang="en-US"/>
          </a:p>
        </p:txBody>
      </p:sp>
      <p:sp>
        <p:nvSpPr>
          <p:cNvPr id="15" name="Text Box 4"/>
          <p:cNvSpPr txBox="1">
            <a:spLocks noChangeArrowheads="1"/>
          </p:cNvSpPr>
          <p:nvPr/>
        </p:nvSpPr>
        <p:spPr bwMode="auto">
          <a:xfrm>
            <a:off x="827088" y="936625"/>
            <a:ext cx="6138862" cy="260350"/>
          </a:xfrm>
          <a:prstGeom prst="rect">
            <a:avLst/>
          </a:prstGeom>
          <a:noFill/>
          <a:ln w="9525">
            <a:noFill/>
            <a:miter lim="800000"/>
            <a:headEnd/>
            <a:tailEnd/>
          </a:ln>
          <a:effectLst>
            <a:prstShdw prst="shdw17" dist="17961" dir="2700000">
              <a:srgbClr val="FFFFCC">
                <a:gamma/>
                <a:shade val="60000"/>
                <a:invGamma/>
              </a:srgbClr>
            </a:prstShdw>
          </a:effectLst>
        </p:spPr>
        <p:txBody>
          <a:bodyPr wrap="none" lIns="91433" tIns="45717" rIns="91433" bIns="45717">
            <a:spAutoFit/>
          </a:bodyPr>
          <a:lstStyle/>
          <a:p>
            <a:pPr defTabSz="970114"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お客様の情報や、対応履歴の検索が可能です。　入力可能な全項目を検索条件として指定できます。</a:t>
            </a:r>
          </a:p>
        </p:txBody>
      </p:sp>
      <p:sp>
        <p:nvSpPr>
          <p:cNvPr id="16" name="Text Box 8"/>
          <p:cNvSpPr txBox="1">
            <a:spLocks noChangeArrowheads="1"/>
          </p:cNvSpPr>
          <p:nvPr/>
        </p:nvSpPr>
        <p:spPr bwMode="auto">
          <a:xfrm>
            <a:off x="703263" y="1412875"/>
            <a:ext cx="4811712" cy="246063"/>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・顧客情報、対応履歴の検索が可能です。</a:t>
            </a:r>
          </a:p>
        </p:txBody>
      </p:sp>
      <p:sp>
        <p:nvSpPr>
          <p:cNvPr id="27655" name="Text Box 9"/>
          <p:cNvSpPr txBox="1">
            <a:spLocks noChangeArrowheads="1"/>
          </p:cNvSpPr>
          <p:nvPr/>
        </p:nvSpPr>
        <p:spPr bwMode="auto">
          <a:xfrm>
            <a:off x="1058863" y="1655763"/>
            <a:ext cx="4179887" cy="396875"/>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dirty="0">
                <a:latin typeface="Calibri" pitchFamily="34" charset="0"/>
              </a:rPr>
              <a:t>顧客情報、対応履歴の全項目を検索対象として検索が行えます。</a:t>
            </a:r>
          </a:p>
          <a:p>
            <a:pPr eaLnBrk="1" hangingPunct="1"/>
            <a:r>
              <a:rPr lang="ja-JP" altLang="en-US" sz="1000" dirty="0">
                <a:latin typeface="Calibri" pitchFamily="34" charset="0"/>
              </a:rPr>
              <a:t>また、複数の項目を同時に指定して検索することもできます。</a:t>
            </a:r>
          </a:p>
        </p:txBody>
      </p:sp>
      <p:sp>
        <p:nvSpPr>
          <p:cNvPr id="27656" name="Text Box 10"/>
          <p:cNvSpPr txBox="1">
            <a:spLocks noChangeArrowheads="1"/>
          </p:cNvSpPr>
          <p:nvPr/>
        </p:nvSpPr>
        <p:spPr bwMode="auto">
          <a:xfrm>
            <a:off x="1098550" y="2853730"/>
            <a:ext cx="4179888" cy="244475"/>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dirty="0">
                <a:latin typeface="Calibri" pitchFamily="34" charset="0"/>
              </a:rPr>
              <a:t>たとえば･･･</a:t>
            </a:r>
          </a:p>
        </p:txBody>
      </p:sp>
      <p:sp>
        <p:nvSpPr>
          <p:cNvPr id="19" name="Text Box 11"/>
          <p:cNvSpPr txBox="1">
            <a:spLocks noChangeArrowheads="1"/>
          </p:cNvSpPr>
          <p:nvPr/>
        </p:nvSpPr>
        <p:spPr bwMode="auto">
          <a:xfrm>
            <a:off x="4735513" y="1412875"/>
            <a:ext cx="4811712" cy="247650"/>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・文章の一部分だけでも検索できます。</a:t>
            </a:r>
          </a:p>
        </p:txBody>
      </p:sp>
      <p:sp>
        <p:nvSpPr>
          <p:cNvPr id="27658" name="Text Box 12"/>
          <p:cNvSpPr txBox="1">
            <a:spLocks noChangeArrowheads="1"/>
          </p:cNvSpPr>
          <p:nvPr/>
        </p:nvSpPr>
        <p:spPr bwMode="auto">
          <a:xfrm>
            <a:off x="5091113" y="1655763"/>
            <a:ext cx="4267200" cy="549275"/>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a:latin typeface="Calibri" pitchFamily="34" charset="0"/>
              </a:rPr>
              <a:t>文章の一部分だけを指定して検索が行えます。</a:t>
            </a:r>
          </a:p>
          <a:p>
            <a:pPr eaLnBrk="1" hangingPunct="1"/>
            <a:r>
              <a:rPr lang="ja-JP" altLang="en-US" sz="1000">
                <a:latin typeface="Calibri" pitchFamily="34" charset="0"/>
              </a:rPr>
              <a:t>たとえば「問合内容」を「クレーム」で検索すると、</a:t>
            </a:r>
            <a:endParaRPr lang="en-US" altLang="ja-JP" sz="1000">
              <a:latin typeface="Calibri" pitchFamily="34" charset="0"/>
            </a:endParaRPr>
          </a:p>
          <a:p>
            <a:pPr eaLnBrk="1" hangingPunct="1"/>
            <a:r>
              <a:rPr lang="ja-JP" altLang="en-US" sz="1000">
                <a:latin typeface="Calibri" pitchFamily="34" charset="0"/>
              </a:rPr>
              <a:t>問合内容に「クレーム」という言葉が含まれるすべての履歴が検索されます。</a:t>
            </a:r>
          </a:p>
        </p:txBody>
      </p:sp>
      <p:sp>
        <p:nvSpPr>
          <p:cNvPr id="21" name="Text Box 13"/>
          <p:cNvSpPr txBox="1">
            <a:spLocks noChangeArrowheads="1"/>
          </p:cNvSpPr>
          <p:nvPr/>
        </p:nvSpPr>
        <p:spPr bwMode="auto">
          <a:xfrm>
            <a:off x="703263" y="2205038"/>
            <a:ext cx="4811712" cy="246062"/>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・検索結果を有効活用できます。</a:t>
            </a:r>
          </a:p>
        </p:txBody>
      </p:sp>
      <p:sp>
        <p:nvSpPr>
          <p:cNvPr id="27660" name="Text Box 14"/>
          <p:cNvSpPr txBox="1">
            <a:spLocks noChangeArrowheads="1"/>
          </p:cNvSpPr>
          <p:nvPr/>
        </p:nvSpPr>
        <p:spPr bwMode="auto">
          <a:xfrm>
            <a:off x="1058863" y="2454275"/>
            <a:ext cx="4398962" cy="400050"/>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a:latin typeface="Calibri" pitchFamily="34" charset="0"/>
              </a:rPr>
              <a:t>検索された結果は帳票として一覧印刷したり、結果に該当したお客様宛ての</a:t>
            </a:r>
            <a:r>
              <a:rPr lang="en-US" altLang="ja-JP" sz="1000">
                <a:latin typeface="Calibri" pitchFamily="34" charset="0"/>
              </a:rPr>
              <a:t>DM</a:t>
            </a:r>
            <a:r>
              <a:rPr lang="ja-JP" altLang="en-US" sz="1000">
                <a:latin typeface="Calibri" pitchFamily="34" charset="0"/>
              </a:rPr>
              <a:t>宛名ラベルを印刷したり、</a:t>
            </a:r>
            <a:r>
              <a:rPr lang="en-US" altLang="ja-JP" sz="1000">
                <a:latin typeface="Calibri" pitchFamily="34" charset="0"/>
              </a:rPr>
              <a:t>CSV</a:t>
            </a:r>
            <a:r>
              <a:rPr lang="ja-JP" altLang="en-US" sz="1000">
                <a:latin typeface="Calibri" pitchFamily="34" charset="0"/>
              </a:rPr>
              <a:t>ファイルに結果を出力したりすることができます。</a:t>
            </a:r>
          </a:p>
        </p:txBody>
      </p:sp>
      <p:sp>
        <p:nvSpPr>
          <p:cNvPr id="27661" name="Text Box 15"/>
          <p:cNvSpPr txBox="1">
            <a:spLocks noChangeArrowheads="1"/>
          </p:cNvSpPr>
          <p:nvPr/>
        </p:nvSpPr>
        <p:spPr bwMode="auto">
          <a:xfrm>
            <a:off x="1058863" y="3069630"/>
            <a:ext cx="4865687" cy="1323975"/>
          </a:xfrm>
          <a:prstGeom prst="rect">
            <a:avLst/>
          </a:prstGeom>
          <a:noFill/>
          <a:ln w="25400">
            <a:noFill/>
            <a:miter lim="800000"/>
            <a:headEnd/>
            <a:tailEnd/>
          </a:ln>
        </p:spPr>
        <p:txBody>
          <a:bodyPr lIns="91433" tIns="45717" rIns="91433" bIns="45717">
            <a:spAutoFit/>
          </a:bodyPr>
          <a:lstStyle/>
          <a:p>
            <a:pPr eaLnBrk="1" hangingPunct="1"/>
            <a:r>
              <a:rPr lang="ja-JP" altLang="en-US" sz="1000" dirty="0">
                <a:latin typeface="Calibri" pitchFamily="34" charset="0"/>
              </a:rPr>
              <a:t>・受付日や担当者を指定し、次のように活用できます。</a:t>
            </a:r>
          </a:p>
          <a:p>
            <a:pPr eaLnBrk="1" hangingPunct="1"/>
            <a:r>
              <a:rPr lang="ja-JP" altLang="en-US" sz="1000" dirty="0">
                <a:latin typeface="Calibri" pitchFamily="34" charset="0"/>
              </a:rPr>
              <a:t>　　　・本日の問合せを抽出確認（日報）</a:t>
            </a:r>
          </a:p>
          <a:p>
            <a:pPr eaLnBrk="1" hangingPunct="1"/>
            <a:r>
              <a:rPr lang="ja-JP" altLang="en-US" sz="1000" dirty="0">
                <a:latin typeface="Calibri" pitchFamily="34" charset="0"/>
              </a:rPr>
              <a:t>　　　・当月の問合せを抽出確認（月報）</a:t>
            </a:r>
            <a:endParaRPr lang="en-US" altLang="ja-JP" sz="1000" dirty="0">
              <a:latin typeface="Calibri" pitchFamily="34" charset="0"/>
            </a:endParaRPr>
          </a:p>
          <a:p>
            <a:pPr eaLnBrk="1" hangingPunct="1"/>
            <a:endParaRPr lang="ja-JP" altLang="en-US" sz="1000" dirty="0">
              <a:latin typeface="Calibri" pitchFamily="34" charset="0"/>
            </a:endParaRPr>
          </a:p>
          <a:p>
            <a:pPr eaLnBrk="1" hangingPunct="1"/>
            <a:r>
              <a:rPr lang="ja-JP" altLang="en-US" sz="1000" dirty="0">
                <a:latin typeface="Calibri" pitchFamily="34" charset="0"/>
              </a:rPr>
              <a:t>・住所を県名で検索して特定の件に所在しているお客様宛てに</a:t>
            </a:r>
            <a:r>
              <a:rPr lang="en-US" altLang="ja-JP" sz="1000" dirty="0">
                <a:latin typeface="Calibri" pitchFamily="34" charset="0"/>
              </a:rPr>
              <a:t>DM</a:t>
            </a:r>
            <a:r>
              <a:rPr lang="ja-JP" altLang="en-US" sz="1000" dirty="0">
                <a:latin typeface="Calibri" pitchFamily="34" charset="0"/>
              </a:rPr>
              <a:t>宛名ラベルを印刷</a:t>
            </a:r>
          </a:p>
          <a:p>
            <a:pPr eaLnBrk="1" hangingPunct="1"/>
            <a:r>
              <a:rPr lang="ja-JP" altLang="en-US" sz="1000" dirty="0">
                <a:latin typeface="Calibri" pitchFamily="34" charset="0"/>
              </a:rPr>
              <a:t>・問合内容に「クレーム」が含まれる履歴を検索し、品質管理に活用</a:t>
            </a:r>
          </a:p>
          <a:p>
            <a:pPr eaLnBrk="1" hangingPunct="1"/>
            <a:endParaRPr lang="en-US" altLang="ja-JP" sz="1000" dirty="0">
              <a:latin typeface="Calibri" pitchFamily="34" charset="0"/>
            </a:endParaRPr>
          </a:p>
          <a:p>
            <a:pPr eaLnBrk="1" hangingPunct="1"/>
            <a:r>
              <a:rPr lang="ja-JP" altLang="en-US" sz="1000" dirty="0">
                <a:latin typeface="Calibri" pitchFamily="34" charset="0"/>
              </a:rPr>
              <a:t>など、いろいろな活用が可能ですので入力された情報が無駄になりません。</a:t>
            </a:r>
          </a:p>
        </p:txBody>
      </p:sp>
      <p:sp>
        <p:nvSpPr>
          <p:cNvPr id="17" name="Text Box 1031"/>
          <p:cNvSpPr txBox="1">
            <a:spLocks noChangeArrowheads="1"/>
          </p:cNvSpPr>
          <p:nvPr/>
        </p:nvSpPr>
        <p:spPr bwMode="auto">
          <a:xfrm>
            <a:off x="703263" y="5381625"/>
            <a:ext cx="4811712" cy="246063"/>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a:t>
            </a:r>
            <a:r>
              <a:rPr lang="en-US" altLang="ja-JP" sz="1000" dirty="0">
                <a:solidFill>
                  <a:srgbClr val="19027C"/>
                </a:solidFill>
                <a:effectLst>
                  <a:outerShdw blurRad="38100" dist="38100" dir="2700000" algn="tl">
                    <a:srgbClr val="C0C0C0"/>
                  </a:outerShdw>
                </a:effectLst>
                <a:latin typeface="+mn-lt"/>
                <a:ea typeface="+mn-ea"/>
              </a:rPr>
              <a:t>CSV</a:t>
            </a:r>
            <a:r>
              <a:rPr lang="ja-JP" altLang="en-US" sz="1000" dirty="0">
                <a:solidFill>
                  <a:srgbClr val="19027C"/>
                </a:solidFill>
                <a:effectLst>
                  <a:outerShdw blurRad="38100" dist="38100" dir="2700000" algn="tl">
                    <a:srgbClr val="C0C0C0"/>
                  </a:outerShdw>
                </a:effectLst>
                <a:latin typeface="+mn-lt"/>
                <a:ea typeface="+mn-ea"/>
              </a:rPr>
              <a:t>のインポート </a:t>
            </a:r>
            <a:r>
              <a:rPr lang="en-US" altLang="ja-JP" sz="1000" dirty="0">
                <a:solidFill>
                  <a:srgbClr val="19027C"/>
                </a:solidFill>
                <a:effectLst>
                  <a:outerShdw blurRad="38100" dist="38100" dir="2700000" algn="tl">
                    <a:srgbClr val="C0C0C0"/>
                  </a:outerShdw>
                </a:effectLst>
                <a:latin typeface="+mn-lt"/>
                <a:ea typeface="+mn-ea"/>
              </a:rPr>
              <a:t>/ </a:t>
            </a:r>
            <a:r>
              <a:rPr lang="ja-JP" altLang="en-US" sz="1000" dirty="0">
                <a:solidFill>
                  <a:srgbClr val="19027C"/>
                </a:solidFill>
                <a:effectLst>
                  <a:outerShdw blurRad="38100" dist="38100" dir="2700000" algn="tl">
                    <a:srgbClr val="C0C0C0"/>
                  </a:outerShdw>
                </a:effectLst>
                <a:latin typeface="+mn-lt"/>
                <a:ea typeface="+mn-ea"/>
              </a:rPr>
              <a:t>エクスポートが可能です。</a:t>
            </a:r>
          </a:p>
        </p:txBody>
      </p:sp>
      <p:sp>
        <p:nvSpPr>
          <p:cNvPr id="27664" name="Text Box 1032"/>
          <p:cNvSpPr txBox="1">
            <a:spLocks noChangeArrowheads="1"/>
          </p:cNvSpPr>
          <p:nvPr/>
        </p:nvSpPr>
        <p:spPr bwMode="auto">
          <a:xfrm>
            <a:off x="1058863" y="5611813"/>
            <a:ext cx="5549900" cy="554037"/>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en-US" altLang="ja-JP" sz="1000">
                <a:latin typeface="Calibri" pitchFamily="34" charset="0"/>
              </a:rPr>
              <a:t>CSV</a:t>
            </a:r>
            <a:r>
              <a:rPr lang="ja-JP" altLang="en-US" sz="1000">
                <a:latin typeface="Calibri" pitchFamily="34" charset="0"/>
              </a:rPr>
              <a:t>ファイルに出力された顧客情報をかんたん受付にインポートすることが可能です。</a:t>
            </a:r>
          </a:p>
          <a:p>
            <a:pPr eaLnBrk="1" hangingPunct="1"/>
            <a:r>
              <a:rPr lang="ja-JP" altLang="en-US" sz="1000">
                <a:latin typeface="Calibri" pitchFamily="34" charset="0"/>
              </a:rPr>
              <a:t>既存のシステムからかんたん受付に乗り換えたりすることが可能です。</a:t>
            </a:r>
          </a:p>
          <a:p>
            <a:pPr eaLnBrk="1" hangingPunct="1"/>
            <a:r>
              <a:rPr lang="ja-JP" altLang="en-US" sz="1000">
                <a:latin typeface="Calibri" pitchFamily="34" charset="0"/>
              </a:rPr>
              <a:t>また、かんたん受付に記録されている顧客情報を</a:t>
            </a:r>
            <a:r>
              <a:rPr lang="en-US" altLang="ja-JP" sz="1000">
                <a:latin typeface="Calibri" pitchFamily="34" charset="0"/>
              </a:rPr>
              <a:t>CSV</a:t>
            </a:r>
            <a:r>
              <a:rPr lang="ja-JP" altLang="en-US" sz="1000">
                <a:latin typeface="Calibri" pitchFamily="34" charset="0"/>
              </a:rPr>
              <a:t>ファイルにエクスポートすることも可能です。</a:t>
            </a:r>
          </a:p>
        </p:txBody>
      </p:sp>
      <p:sp>
        <p:nvSpPr>
          <p:cNvPr id="20" name="Text Box 1033"/>
          <p:cNvSpPr txBox="1">
            <a:spLocks noChangeArrowheads="1"/>
          </p:cNvSpPr>
          <p:nvPr/>
        </p:nvSpPr>
        <p:spPr bwMode="auto">
          <a:xfrm>
            <a:off x="703263" y="4438650"/>
            <a:ext cx="4811712" cy="246063"/>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・通話録音とリンクできます。</a:t>
            </a:r>
          </a:p>
        </p:txBody>
      </p:sp>
      <p:sp>
        <p:nvSpPr>
          <p:cNvPr id="27666" name="Text Box 1034"/>
          <p:cNvSpPr txBox="1">
            <a:spLocks noChangeArrowheads="1"/>
          </p:cNvSpPr>
          <p:nvPr/>
        </p:nvSpPr>
        <p:spPr bwMode="auto">
          <a:xfrm>
            <a:off x="1058863" y="4725988"/>
            <a:ext cx="8021637" cy="708025"/>
          </a:xfrm>
          <a:prstGeom prst="rect">
            <a:avLst/>
          </a:prstGeom>
          <a:noFill/>
          <a:ln w="9525">
            <a:noFill/>
            <a:miter lim="800000"/>
            <a:headEnd/>
            <a:tailEnd/>
          </a:ln>
          <a:effectLst>
            <a:prstShdw prst="shdw17" dist="17961" dir="2700000">
              <a:srgbClr val="99997A"/>
            </a:prstShdw>
          </a:effectLst>
        </p:spPr>
        <p:txBody>
          <a:bodyPr lIns="91433" tIns="45717" rIns="91433" bIns="45717">
            <a:spAutoFit/>
          </a:bodyPr>
          <a:lstStyle/>
          <a:p>
            <a:pPr eaLnBrk="1" hangingPunct="1"/>
            <a:r>
              <a:rPr lang="ja-JP" altLang="en-US" sz="1000">
                <a:latin typeface="Calibri" pitchFamily="34" charset="0"/>
              </a:rPr>
              <a:t>見え</a:t>
            </a:r>
            <a:r>
              <a:rPr lang="en-US" altLang="ja-JP" sz="1000">
                <a:latin typeface="Calibri" pitchFamily="34" charset="0"/>
              </a:rPr>
              <a:t>TEL</a:t>
            </a:r>
            <a:r>
              <a:rPr lang="ja-JP" altLang="en-US" sz="1000">
                <a:latin typeface="Calibri" pitchFamily="34" charset="0"/>
              </a:rPr>
              <a:t>君の通話録音で録音された音声ファイルと、かんたん受付の履歴情報を結びつけることが可能です。</a:t>
            </a:r>
          </a:p>
          <a:p>
            <a:pPr eaLnBrk="1" hangingPunct="1"/>
            <a:r>
              <a:rPr lang="ja-JP" altLang="en-US" sz="1000">
                <a:latin typeface="Calibri" pitchFamily="34" charset="0"/>
              </a:rPr>
              <a:t>履歴情報を文字として保存するだけではなく、実際の通話内容をかんたんに再生できるため、聞き漏らしを防止したり、文章では伝わらない</a:t>
            </a:r>
          </a:p>
          <a:p>
            <a:pPr eaLnBrk="1" hangingPunct="1"/>
            <a:r>
              <a:rPr lang="ja-JP" altLang="en-US" sz="1000">
                <a:latin typeface="Calibri" pitchFamily="34" charset="0"/>
              </a:rPr>
              <a:t>微妙なニュアンスを伝えることが可能です。</a:t>
            </a:r>
          </a:p>
          <a:p>
            <a:pPr eaLnBrk="1" hangingPunct="1"/>
            <a:endParaRPr lang="en-US" altLang="ja-JP" sz="1000">
              <a:latin typeface="Calibri" pitchFamily="34" charset="0"/>
            </a:endParaRPr>
          </a:p>
        </p:txBody>
      </p:sp>
      <p:pic>
        <p:nvPicPr>
          <p:cNvPr id="27667" name="Picture 1039" descr="C:\Documents and Settings\simamura.SUCC\デスクトップ\名称未設定 1.gif"/>
          <p:cNvPicPr>
            <a:picLocks noChangeAspect="1" noChangeArrowheads="1"/>
          </p:cNvPicPr>
          <p:nvPr/>
        </p:nvPicPr>
        <p:blipFill>
          <a:blip r:embed="rId3" cstate="print"/>
          <a:srcRect/>
          <a:stretch>
            <a:fillRect/>
          </a:stretch>
        </p:blipFill>
        <p:spPr bwMode="auto">
          <a:xfrm>
            <a:off x="6392863" y="5662613"/>
            <a:ext cx="1517650" cy="469900"/>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6775" y="2408864"/>
            <a:ext cx="2879154" cy="22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C:\Users\simamura.SUCC\Documents\資料用画像\s4.gif"/>
          <p:cNvPicPr>
            <a:picLocks noChangeAspect="1" noChangeArrowheads="1"/>
          </p:cNvPicPr>
          <p:nvPr/>
        </p:nvPicPr>
        <p:blipFill>
          <a:blip r:embed="rId3" cstate="print"/>
          <a:srcRect/>
          <a:stretch>
            <a:fillRect/>
          </a:stretch>
        </p:blipFill>
        <p:spPr bwMode="auto">
          <a:xfrm>
            <a:off x="1235075" y="4070350"/>
            <a:ext cx="3000375" cy="1300163"/>
          </a:xfrm>
          <a:prstGeom prst="rect">
            <a:avLst/>
          </a:prstGeom>
          <a:noFill/>
          <a:ln w="9525">
            <a:noFill/>
            <a:miter lim="800000"/>
            <a:headEnd/>
            <a:tailEnd/>
          </a:ln>
        </p:spPr>
      </p:pic>
      <p:sp>
        <p:nvSpPr>
          <p:cNvPr id="29699"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en-US" altLang="ja-JP"/>
              <a:t>CTI</a:t>
            </a:r>
            <a:r>
              <a:rPr lang="ja-JP" altLang="en-US"/>
              <a:t>アダプタの接続工事例</a:t>
            </a:r>
          </a:p>
        </p:txBody>
      </p:sp>
      <p:sp>
        <p:nvSpPr>
          <p:cNvPr id="29700" name="スライド番号プレースホルダ 20"/>
          <p:cNvSpPr>
            <a:spLocks noGrp="1"/>
          </p:cNvSpPr>
          <p:nvPr>
            <p:ph type="sldNum" sz="quarter" idx="12"/>
          </p:nvPr>
        </p:nvSpPr>
        <p:spPr bwMode="auto">
          <a:noFill/>
          <a:ln>
            <a:miter lim="800000"/>
            <a:headEnd/>
            <a:tailEnd/>
          </a:ln>
        </p:spPr>
        <p:txBody>
          <a:bodyPr/>
          <a:lstStyle/>
          <a:p>
            <a:fld id="{2D3AEB49-9196-458D-A0B1-F2FDB662E135}" type="slidenum">
              <a:rPr lang="ja-JP" altLang="en-US"/>
              <a:pPr/>
              <a:t>13</a:t>
            </a:fld>
            <a:endParaRPr lang="ja-JP" altLang="en-US"/>
          </a:p>
        </p:txBody>
      </p:sp>
      <p:sp>
        <p:nvSpPr>
          <p:cNvPr id="8" name="Text Box 6"/>
          <p:cNvSpPr txBox="1">
            <a:spLocks noChangeArrowheads="1"/>
          </p:cNvSpPr>
          <p:nvPr/>
        </p:nvSpPr>
        <p:spPr bwMode="auto">
          <a:xfrm>
            <a:off x="992188" y="1557338"/>
            <a:ext cx="3403600" cy="338137"/>
          </a:xfrm>
          <a:prstGeom prst="rect">
            <a:avLst/>
          </a:prstGeom>
          <a:noFill/>
          <a:ln w="25400">
            <a:noFill/>
            <a:miter lim="800000"/>
            <a:headEnd/>
            <a:tailEnd/>
          </a:ln>
          <a:effectLst/>
        </p:spPr>
        <p:txBody>
          <a:bodyPr lIns="91433" tIns="45717" rIns="91433" bIns="45717">
            <a:spAutoFit/>
          </a:bodyPr>
          <a:lstStyle/>
          <a:p>
            <a:pPr defTabSz="970114" eaLnBrk="1" fontAlgn="b" hangingPunct="1">
              <a:spcBef>
                <a:spcPts val="0"/>
              </a:spcBef>
              <a:spcAft>
                <a:spcPts val="0"/>
              </a:spcAft>
              <a:defRPr/>
            </a:pPr>
            <a:r>
              <a:rPr lang="en-US" altLang="ja-JP" sz="1600" dirty="0">
                <a:solidFill>
                  <a:schemeClr val="tx2"/>
                </a:solidFill>
                <a:effectLst>
                  <a:outerShdw blurRad="38100" dist="38100" dir="2700000" algn="tl">
                    <a:srgbClr val="C0C0C0"/>
                  </a:outerShdw>
                </a:effectLst>
                <a:latin typeface="+mn-lt"/>
                <a:ea typeface="+mn-ea"/>
              </a:rPr>
              <a:t>①</a:t>
            </a:r>
            <a:r>
              <a:rPr lang="ja-JP" altLang="en-US" sz="1600" dirty="0">
                <a:solidFill>
                  <a:schemeClr val="tx2"/>
                </a:solidFill>
                <a:effectLst>
                  <a:outerShdw blurRad="38100" dist="38100" dir="2700000" algn="tl">
                    <a:srgbClr val="C0C0C0"/>
                  </a:outerShdw>
                </a:effectLst>
                <a:latin typeface="+mn-lt"/>
                <a:ea typeface="+mn-ea"/>
              </a:rPr>
              <a:t>工事前の電話回線</a:t>
            </a:r>
            <a:r>
              <a:rPr lang="ja-JP" altLang="en-US" sz="1000" dirty="0">
                <a:solidFill>
                  <a:schemeClr val="tx2"/>
                </a:solidFill>
                <a:effectLst>
                  <a:outerShdw blurRad="38100" dist="38100" dir="2700000" algn="tl">
                    <a:srgbClr val="C0C0C0"/>
                  </a:outerShdw>
                </a:effectLst>
                <a:latin typeface="+mn-lt"/>
                <a:ea typeface="+mn-ea"/>
              </a:rPr>
              <a:t>（現在の接続状態）</a:t>
            </a:r>
          </a:p>
        </p:txBody>
      </p:sp>
      <p:sp>
        <p:nvSpPr>
          <p:cNvPr id="9" name="Text Box 12"/>
          <p:cNvSpPr txBox="1">
            <a:spLocks noChangeArrowheads="1"/>
          </p:cNvSpPr>
          <p:nvPr/>
        </p:nvSpPr>
        <p:spPr bwMode="auto">
          <a:xfrm>
            <a:off x="1003300" y="3441700"/>
            <a:ext cx="3403600" cy="681038"/>
          </a:xfrm>
          <a:prstGeom prst="rect">
            <a:avLst/>
          </a:prstGeom>
          <a:noFill/>
          <a:ln w="25400">
            <a:noFill/>
            <a:miter lim="800000"/>
            <a:headEnd/>
            <a:tailEnd/>
          </a:ln>
          <a:effectLst/>
        </p:spPr>
        <p:txBody>
          <a:bodyPr lIns="91433" tIns="45717" rIns="91433" bIns="45717">
            <a:spAutoFit/>
          </a:bodyPr>
          <a:lstStyle/>
          <a:p>
            <a:pPr defTabSz="970114" eaLnBrk="1" fontAlgn="b" hangingPunct="1">
              <a:spcBef>
                <a:spcPts val="0"/>
              </a:spcBef>
              <a:spcAft>
                <a:spcPts val="0"/>
              </a:spcAft>
              <a:defRPr/>
            </a:pPr>
            <a:r>
              <a:rPr lang="en-US" altLang="ja-JP" sz="1600" dirty="0">
                <a:solidFill>
                  <a:schemeClr val="tx2"/>
                </a:solidFill>
                <a:effectLst>
                  <a:outerShdw blurRad="38100" dist="38100" dir="2700000" algn="tl">
                    <a:srgbClr val="C0C0C0"/>
                  </a:outerShdw>
                </a:effectLst>
                <a:latin typeface="+mn-lt"/>
                <a:ea typeface="+mn-ea"/>
              </a:rPr>
              <a:t>②</a:t>
            </a:r>
            <a:r>
              <a:rPr lang="ja-JP" altLang="en-US" sz="1600" dirty="0">
                <a:solidFill>
                  <a:schemeClr val="tx2"/>
                </a:solidFill>
                <a:effectLst>
                  <a:outerShdw blurRad="38100" dist="38100" dir="2700000" algn="tl">
                    <a:srgbClr val="C0C0C0"/>
                  </a:outerShdw>
                </a:effectLst>
                <a:latin typeface="+mn-lt"/>
                <a:ea typeface="+mn-ea"/>
              </a:rPr>
              <a:t>工事後の電話回線</a:t>
            </a:r>
            <a:r>
              <a:rPr lang="ja-JP" altLang="en-US" dirty="0">
                <a:solidFill>
                  <a:schemeClr val="tx2"/>
                </a:solidFill>
                <a:effectLst>
                  <a:outerShdw blurRad="38100" dist="38100" dir="2700000" algn="tl">
                    <a:srgbClr val="C0C0C0"/>
                  </a:outerShdw>
                </a:effectLst>
                <a:latin typeface="+mn-lt"/>
                <a:ea typeface="+mn-ea"/>
              </a:rPr>
              <a:t>　</a:t>
            </a:r>
            <a:endParaRPr lang="en-US" altLang="ja-JP" dirty="0">
              <a:solidFill>
                <a:schemeClr val="tx2"/>
              </a:solidFill>
              <a:effectLst>
                <a:outerShdw blurRad="38100" dist="38100" dir="2700000" algn="tl">
                  <a:srgbClr val="C0C0C0"/>
                </a:outerShdw>
              </a:effectLst>
              <a:latin typeface="+mn-lt"/>
              <a:ea typeface="+mn-ea"/>
            </a:endParaRPr>
          </a:p>
          <a:p>
            <a:pPr defTabSz="970114" eaLnBrk="1" fontAlgn="b" hangingPunct="1">
              <a:lnSpc>
                <a:spcPct val="80000"/>
              </a:lnSpc>
              <a:spcBef>
                <a:spcPts val="0"/>
              </a:spcBef>
              <a:spcAft>
                <a:spcPts val="0"/>
              </a:spcAft>
              <a:defRPr/>
            </a:pPr>
            <a:endParaRPr lang="en-US" altLang="ja-JP" sz="800" dirty="0">
              <a:solidFill>
                <a:schemeClr val="tx2"/>
              </a:solidFill>
              <a:effectLst>
                <a:outerShdw blurRad="38100" dist="38100" dir="2700000" algn="tl">
                  <a:srgbClr val="C0C0C0"/>
                </a:outerShdw>
              </a:effectLst>
              <a:latin typeface="+mn-lt"/>
              <a:ea typeface="+mn-ea"/>
            </a:endParaRPr>
          </a:p>
          <a:p>
            <a:pPr defTabSz="970114" eaLnBrk="1" fontAlgn="b" hangingPunct="1">
              <a:lnSpc>
                <a:spcPct val="80000"/>
              </a:lnSpc>
              <a:spcBef>
                <a:spcPts val="0"/>
              </a:spcBef>
              <a:spcAft>
                <a:spcPts val="0"/>
              </a:spcAft>
              <a:defRPr/>
            </a:pPr>
            <a:r>
              <a:rPr lang="ja-JP" altLang="en-US" sz="800" dirty="0">
                <a:solidFill>
                  <a:schemeClr val="tx2"/>
                </a:solidFill>
                <a:effectLst>
                  <a:outerShdw blurRad="38100" dist="38100" dir="2700000" algn="tl">
                    <a:srgbClr val="C0C0C0"/>
                  </a:outerShdw>
                </a:effectLst>
                <a:latin typeface="+mn-lt"/>
                <a:ea typeface="+mn-ea"/>
              </a:rPr>
              <a:t>　電話回線を途中で分断し、両端にモジュラーボックス（</a:t>
            </a:r>
            <a:r>
              <a:rPr lang="en-US" altLang="ja-JP" sz="800" dirty="0">
                <a:solidFill>
                  <a:schemeClr val="tx2"/>
                </a:solidFill>
                <a:effectLst>
                  <a:outerShdw blurRad="38100" dist="38100" dir="2700000" algn="tl">
                    <a:srgbClr val="C0C0C0"/>
                  </a:outerShdw>
                </a:effectLst>
                <a:latin typeface="+mn-lt"/>
                <a:ea typeface="+mn-ea"/>
              </a:rPr>
              <a:t>RJ11</a:t>
            </a:r>
            <a:r>
              <a:rPr lang="ja-JP" altLang="en-US" sz="800" dirty="0">
                <a:solidFill>
                  <a:schemeClr val="tx2"/>
                </a:solidFill>
                <a:effectLst>
                  <a:outerShdw blurRad="38100" dist="38100" dir="2700000" algn="tl">
                    <a:srgbClr val="C0C0C0"/>
                  </a:outerShdw>
                </a:effectLst>
                <a:latin typeface="+mn-lt"/>
                <a:ea typeface="+mn-ea"/>
              </a:rPr>
              <a:t>）を接続し</a:t>
            </a:r>
          </a:p>
          <a:p>
            <a:pPr defTabSz="970114" eaLnBrk="1" fontAlgn="b" hangingPunct="1">
              <a:lnSpc>
                <a:spcPct val="80000"/>
              </a:lnSpc>
              <a:spcBef>
                <a:spcPts val="0"/>
              </a:spcBef>
              <a:spcAft>
                <a:spcPts val="0"/>
              </a:spcAft>
              <a:defRPr/>
            </a:pPr>
            <a:r>
              <a:rPr lang="ja-JP" altLang="en-US" sz="800" dirty="0">
                <a:solidFill>
                  <a:schemeClr val="tx2"/>
                </a:solidFill>
                <a:effectLst>
                  <a:outerShdw blurRad="38100" dist="38100" dir="2700000" algn="tl">
                    <a:srgbClr val="C0C0C0"/>
                  </a:outerShdw>
                </a:effectLst>
                <a:latin typeface="+mn-lt"/>
                <a:ea typeface="+mn-ea"/>
              </a:rPr>
              <a:t>　モジュラーケーブルで接続します。</a:t>
            </a:r>
          </a:p>
        </p:txBody>
      </p:sp>
      <p:sp>
        <p:nvSpPr>
          <p:cNvPr id="10" name="Text Box 13"/>
          <p:cNvSpPr txBox="1">
            <a:spLocks noChangeArrowheads="1"/>
          </p:cNvSpPr>
          <p:nvPr/>
        </p:nvSpPr>
        <p:spPr bwMode="auto">
          <a:xfrm>
            <a:off x="776288" y="982663"/>
            <a:ext cx="8775700" cy="430212"/>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1100" dirty="0">
                <a:effectLst>
                  <a:outerShdw blurRad="38100" dist="38100" dir="2700000" algn="tl">
                    <a:srgbClr val="C0C0C0"/>
                  </a:outerShdw>
                </a:effectLst>
                <a:latin typeface="+mn-lt"/>
                <a:ea typeface="+mn-ea"/>
              </a:rPr>
              <a:t>アダプタの設置は非常に簡単です。設置環境にもよりますが、半日程度の工事で設置可能です。　</a:t>
            </a:r>
            <a:endParaRPr lang="en-US" altLang="ja-JP" sz="1100" dirty="0">
              <a:effectLst>
                <a:outerShdw blurRad="38100" dist="38100" dir="2700000" algn="tl">
                  <a:srgbClr val="C0C0C0"/>
                </a:outerShdw>
              </a:effectLst>
              <a:latin typeface="+mn-lt"/>
              <a:ea typeface="+mn-ea"/>
            </a:endParaRPr>
          </a:p>
          <a:p>
            <a:pPr defTabSz="970114" eaLnBrk="1" fontAlgn="auto" hangingPunct="1">
              <a:spcBef>
                <a:spcPts val="0"/>
              </a:spcBef>
              <a:spcAft>
                <a:spcPts val="0"/>
              </a:spcAft>
              <a:defRPr/>
            </a:pPr>
            <a:r>
              <a:rPr lang="ja-JP" altLang="en-US" sz="1100" dirty="0">
                <a:effectLst>
                  <a:outerShdw blurRad="38100" dist="38100" dir="2700000" algn="tl">
                    <a:srgbClr val="C0C0C0"/>
                  </a:outerShdw>
                </a:effectLst>
                <a:latin typeface="+mn-lt"/>
                <a:ea typeface="+mn-ea"/>
              </a:rPr>
              <a:t>また、ソフトウェアのインストール・設定も簡単に行えます。</a:t>
            </a:r>
          </a:p>
        </p:txBody>
      </p:sp>
      <p:sp>
        <p:nvSpPr>
          <p:cNvPr id="12" name="Text Box 18"/>
          <p:cNvSpPr txBox="1">
            <a:spLocks noChangeArrowheads="1"/>
          </p:cNvSpPr>
          <p:nvPr/>
        </p:nvSpPr>
        <p:spPr bwMode="auto">
          <a:xfrm>
            <a:off x="1309688" y="5403850"/>
            <a:ext cx="2759075" cy="338138"/>
          </a:xfrm>
          <a:prstGeom prst="rect">
            <a:avLst/>
          </a:prstGeom>
          <a:noFill/>
          <a:ln w="25400">
            <a:noFill/>
            <a:miter lim="800000"/>
            <a:headEnd/>
            <a:tailEnd/>
          </a:ln>
          <a:effectLst/>
        </p:spPr>
        <p:txBody>
          <a:bodyPr wrap="none" lIns="91433" tIns="45717" rIns="91433" bIns="45717">
            <a:spAutoFit/>
          </a:bodyPr>
          <a:lstStyle/>
          <a:p>
            <a:pPr defTabSz="970114" eaLnBrk="1" fontAlgn="auto" hangingPunct="1">
              <a:spcBef>
                <a:spcPts val="0"/>
              </a:spcBef>
              <a:spcAft>
                <a:spcPts val="0"/>
              </a:spcAft>
              <a:defRPr/>
            </a:pPr>
            <a:r>
              <a:rPr lang="en-US" altLang="ja-JP" sz="800" dirty="0">
                <a:effectLst>
                  <a:outerShdw blurRad="38100" dist="38100" dir="2700000" algn="tl">
                    <a:srgbClr val="C0C0C0"/>
                  </a:outerShdw>
                </a:effectLst>
                <a:latin typeface="+mn-lt"/>
                <a:ea typeface="+mn-ea"/>
              </a:rPr>
              <a:t>※</a:t>
            </a:r>
            <a:r>
              <a:rPr lang="ja-JP" altLang="en-US" sz="800" dirty="0">
                <a:effectLst>
                  <a:outerShdw blurRad="38100" dist="38100" dir="2700000" algn="tl">
                    <a:srgbClr val="C0C0C0"/>
                  </a:outerShdw>
                </a:effectLst>
                <a:latin typeface="+mn-lt"/>
                <a:ea typeface="+mn-ea"/>
              </a:rPr>
              <a:t>この状態で電話として正しく使用できるかをご確認ください</a:t>
            </a:r>
            <a:endParaRPr lang="en-US" altLang="ja-JP" sz="800" dirty="0">
              <a:effectLst>
                <a:outerShdw blurRad="38100" dist="38100" dir="2700000" algn="tl">
                  <a:srgbClr val="C0C0C0"/>
                </a:outerShdw>
              </a:effectLst>
              <a:latin typeface="+mn-lt"/>
              <a:ea typeface="+mn-ea"/>
            </a:endParaRPr>
          </a:p>
          <a:p>
            <a:pPr defTabSz="970114" eaLnBrk="1" fontAlgn="auto" hangingPunct="1">
              <a:spcBef>
                <a:spcPts val="0"/>
              </a:spcBef>
              <a:spcAft>
                <a:spcPts val="0"/>
              </a:spcAft>
              <a:defRPr/>
            </a:pPr>
            <a:r>
              <a:rPr lang="en-US" altLang="ja-JP" sz="800" dirty="0">
                <a:effectLst>
                  <a:outerShdw blurRad="38100" dist="38100" dir="2700000" algn="tl">
                    <a:srgbClr val="C0C0C0"/>
                  </a:outerShdw>
                </a:effectLst>
                <a:latin typeface="+mn-lt"/>
                <a:ea typeface="+mn-ea"/>
              </a:rPr>
              <a:t>※</a:t>
            </a:r>
            <a:r>
              <a:rPr lang="ja-JP" altLang="en-US" sz="800" dirty="0">
                <a:effectLst>
                  <a:outerShdw blurRad="38100" dist="38100" dir="2700000" algn="tl">
                    <a:srgbClr val="C0C0C0"/>
                  </a:outerShdw>
                </a:effectLst>
                <a:latin typeface="+mn-lt"/>
                <a:ea typeface="+mn-ea"/>
              </a:rPr>
              <a:t>すべての結線がストレートとなるよう配線してください。</a:t>
            </a:r>
          </a:p>
        </p:txBody>
      </p:sp>
      <p:sp>
        <p:nvSpPr>
          <p:cNvPr id="13" name="Text Box 21"/>
          <p:cNvSpPr txBox="1">
            <a:spLocks noChangeArrowheads="1"/>
          </p:cNvSpPr>
          <p:nvPr/>
        </p:nvSpPr>
        <p:spPr bwMode="auto">
          <a:xfrm>
            <a:off x="4670425" y="1538288"/>
            <a:ext cx="4308475" cy="338137"/>
          </a:xfrm>
          <a:prstGeom prst="rect">
            <a:avLst/>
          </a:prstGeom>
          <a:noFill/>
          <a:ln w="25400">
            <a:noFill/>
            <a:miter lim="800000"/>
            <a:headEnd/>
            <a:tailEnd/>
          </a:ln>
          <a:effectLst/>
        </p:spPr>
        <p:txBody>
          <a:bodyPr lIns="91433" tIns="45717" rIns="91433" bIns="45717">
            <a:spAutoFit/>
          </a:bodyPr>
          <a:lstStyle/>
          <a:p>
            <a:pPr defTabSz="970114" eaLnBrk="1" fontAlgn="b" hangingPunct="1">
              <a:spcBef>
                <a:spcPts val="0"/>
              </a:spcBef>
              <a:spcAft>
                <a:spcPts val="0"/>
              </a:spcAft>
              <a:defRPr/>
            </a:pPr>
            <a:r>
              <a:rPr lang="en-US" altLang="ja-JP" sz="1600" dirty="0">
                <a:solidFill>
                  <a:schemeClr val="tx2"/>
                </a:solidFill>
                <a:effectLst>
                  <a:outerShdw blurRad="38100" dist="38100" dir="2700000" algn="tl">
                    <a:srgbClr val="C0C0C0"/>
                  </a:outerShdw>
                </a:effectLst>
                <a:latin typeface="+mn-lt"/>
                <a:ea typeface="+mn-ea"/>
              </a:rPr>
              <a:t>③</a:t>
            </a:r>
            <a:r>
              <a:rPr lang="ja-JP" altLang="en-US" sz="1600" dirty="0">
                <a:solidFill>
                  <a:schemeClr val="tx2"/>
                </a:solidFill>
                <a:effectLst>
                  <a:outerShdw blurRad="38100" dist="38100" dir="2700000" algn="tl">
                    <a:srgbClr val="C0C0C0"/>
                  </a:outerShdw>
                </a:effectLst>
                <a:latin typeface="+mn-lt"/>
                <a:ea typeface="+mn-ea"/>
              </a:rPr>
              <a:t>ＣＴＩアダプタを設置する</a:t>
            </a:r>
          </a:p>
        </p:txBody>
      </p:sp>
      <p:sp>
        <p:nvSpPr>
          <p:cNvPr id="15" name="Text Box 24"/>
          <p:cNvSpPr txBox="1">
            <a:spLocks noChangeArrowheads="1"/>
          </p:cNvSpPr>
          <p:nvPr/>
        </p:nvSpPr>
        <p:spPr bwMode="auto">
          <a:xfrm>
            <a:off x="4735513" y="3933825"/>
            <a:ext cx="4787900" cy="706438"/>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800" dirty="0">
                <a:solidFill>
                  <a:schemeClr val="tx2"/>
                </a:solidFill>
                <a:effectLst>
                  <a:outerShdw blurRad="38100" dist="38100" dir="2700000" algn="tl">
                    <a:srgbClr val="C0C0C0"/>
                  </a:outerShdw>
                </a:effectLst>
                <a:latin typeface="+mn-lt"/>
                <a:ea typeface="+mn-ea"/>
              </a:rPr>
              <a:t>モジュラーボックス間のモジュラーケーブルを一旦外し、ＣＴＩアダプタとモジュラーボックスを</a:t>
            </a:r>
          </a:p>
          <a:p>
            <a:pPr defTabSz="970114" eaLnBrk="1" fontAlgn="auto" hangingPunct="1">
              <a:spcBef>
                <a:spcPts val="0"/>
              </a:spcBef>
              <a:spcAft>
                <a:spcPts val="0"/>
              </a:spcAft>
              <a:defRPr/>
            </a:pPr>
            <a:r>
              <a:rPr lang="ja-JP" altLang="en-US" sz="800" dirty="0">
                <a:solidFill>
                  <a:schemeClr val="tx2"/>
                </a:solidFill>
                <a:effectLst>
                  <a:outerShdw blurRad="38100" dist="38100" dir="2700000" algn="tl">
                    <a:srgbClr val="C0C0C0"/>
                  </a:outerShdw>
                </a:effectLst>
                <a:latin typeface="+mn-lt"/>
                <a:ea typeface="+mn-ea"/>
              </a:rPr>
              <a:t>接続します。（ </a:t>
            </a:r>
            <a:r>
              <a:rPr lang="en-US" altLang="ja-JP" sz="800" dirty="0">
                <a:solidFill>
                  <a:schemeClr val="tx2"/>
                </a:solidFill>
                <a:effectLst>
                  <a:outerShdw blurRad="38100" dist="38100" dir="2700000" algn="tl">
                    <a:srgbClr val="C0C0C0"/>
                  </a:outerShdw>
                </a:effectLst>
                <a:latin typeface="+mn-lt"/>
                <a:ea typeface="+mn-ea"/>
              </a:rPr>
              <a:t>※</a:t>
            </a:r>
            <a:r>
              <a:rPr lang="ja-JP" altLang="en-US" sz="800" dirty="0">
                <a:solidFill>
                  <a:schemeClr val="tx2"/>
                </a:solidFill>
                <a:effectLst>
                  <a:outerShdw blurRad="38100" dist="38100" dir="2700000" algn="tl">
                    <a:srgbClr val="C0C0C0"/>
                  </a:outerShdw>
                </a:effectLst>
                <a:latin typeface="+mn-lt"/>
                <a:ea typeface="+mn-ea"/>
              </a:rPr>
              <a:t>アダプタの電源を入れた状態で電話として正しく使用できるかをご確認ください）</a:t>
            </a:r>
          </a:p>
          <a:p>
            <a:pPr defTabSz="970114" eaLnBrk="1" fontAlgn="auto" hangingPunct="1">
              <a:spcBef>
                <a:spcPts val="0"/>
              </a:spcBef>
              <a:spcAft>
                <a:spcPts val="0"/>
              </a:spcAft>
              <a:defRPr/>
            </a:pPr>
            <a:endParaRPr lang="ja-JP" altLang="en-US" sz="800" dirty="0">
              <a:solidFill>
                <a:schemeClr val="tx2"/>
              </a:solidFill>
              <a:effectLst>
                <a:outerShdw blurRad="38100" dist="38100" dir="2700000" algn="tl">
                  <a:srgbClr val="C0C0C0"/>
                </a:outerShdw>
              </a:effectLst>
              <a:latin typeface="+mn-lt"/>
              <a:ea typeface="+mn-ea"/>
            </a:endParaRPr>
          </a:p>
          <a:p>
            <a:pPr defTabSz="970114" eaLnBrk="1" fontAlgn="auto" hangingPunct="1">
              <a:spcBef>
                <a:spcPts val="0"/>
              </a:spcBef>
              <a:spcAft>
                <a:spcPts val="0"/>
              </a:spcAft>
              <a:defRPr/>
            </a:pPr>
            <a:endParaRPr lang="ja-JP" altLang="en-US" sz="800" dirty="0">
              <a:solidFill>
                <a:schemeClr val="tx2"/>
              </a:solidFill>
              <a:effectLst>
                <a:outerShdw blurRad="38100" dist="38100" dir="2700000" algn="tl">
                  <a:srgbClr val="C0C0C0"/>
                </a:outerShdw>
              </a:effectLst>
              <a:latin typeface="+mn-lt"/>
              <a:ea typeface="+mn-ea"/>
            </a:endParaRPr>
          </a:p>
          <a:p>
            <a:pPr defTabSz="970114" eaLnBrk="1" fontAlgn="auto" hangingPunct="1">
              <a:spcBef>
                <a:spcPts val="0"/>
              </a:spcBef>
              <a:spcAft>
                <a:spcPts val="0"/>
              </a:spcAft>
              <a:defRPr/>
            </a:pPr>
            <a:endParaRPr lang="en-US" altLang="ja-JP" sz="800" dirty="0">
              <a:solidFill>
                <a:schemeClr val="tx2"/>
              </a:solidFill>
              <a:effectLst>
                <a:outerShdw blurRad="38100" dist="38100" dir="2700000" algn="tl">
                  <a:srgbClr val="C0C0C0"/>
                </a:outerShdw>
              </a:effectLst>
              <a:latin typeface="+mn-lt"/>
              <a:ea typeface="+mn-ea"/>
            </a:endParaRPr>
          </a:p>
        </p:txBody>
      </p:sp>
      <p:sp>
        <p:nvSpPr>
          <p:cNvPr id="17" name="正方形/長方形 16"/>
          <p:cNvSpPr/>
          <p:nvPr/>
        </p:nvSpPr>
        <p:spPr>
          <a:xfrm>
            <a:off x="4540250" y="1489075"/>
            <a:ext cx="4589463" cy="28765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970114" eaLnBrk="1" fontAlgn="auto" hangingPunct="1">
              <a:spcBef>
                <a:spcPts val="0"/>
              </a:spcBef>
              <a:spcAft>
                <a:spcPts val="0"/>
              </a:spcAft>
              <a:defRPr/>
            </a:pPr>
            <a:endParaRPr lang="ja-JP" altLang="en-US" dirty="0"/>
          </a:p>
        </p:txBody>
      </p:sp>
      <p:sp>
        <p:nvSpPr>
          <p:cNvPr id="18" name="正方形/長方形 17"/>
          <p:cNvSpPr/>
          <p:nvPr/>
        </p:nvSpPr>
        <p:spPr>
          <a:xfrm>
            <a:off x="4540250" y="4457700"/>
            <a:ext cx="4587875" cy="134778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970114" eaLnBrk="1" fontAlgn="auto" hangingPunct="1">
              <a:spcBef>
                <a:spcPts val="0"/>
              </a:spcBef>
              <a:spcAft>
                <a:spcPts val="0"/>
              </a:spcAft>
              <a:defRPr/>
            </a:pPr>
            <a:endParaRPr lang="ja-JP" altLang="en-US" dirty="0"/>
          </a:p>
        </p:txBody>
      </p:sp>
      <p:sp>
        <p:nvSpPr>
          <p:cNvPr id="19" name="Text Box 21"/>
          <p:cNvSpPr txBox="1">
            <a:spLocks noChangeArrowheads="1"/>
          </p:cNvSpPr>
          <p:nvPr/>
        </p:nvSpPr>
        <p:spPr bwMode="auto">
          <a:xfrm>
            <a:off x="4664075" y="4510088"/>
            <a:ext cx="4308475" cy="338137"/>
          </a:xfrm>
          <a:prstGeom prst="rect">
            <a:avLst/>
          </a:prstGeom>
          <a:noFill/>
          <a:ln w="25400">
            <a:noFill/>
            <a:miter lim="800000"/>
            <a:headEnd/>
            <a:tailEnd/>
          </a:ln>
          <a:effectLst/>
        </p:spPr>
        <p:txBody>
          <a:bodyPr lIns="91433" tIns="45717" rIns="91433" bIns="45717">
            <a:spAutoFit/>
          </a:bodyPr>
          <a:lstStyle/>
          <a:p>
            <a:pPr defTabSz="970114" eaLnBrk="1" fontAlgn="b" hangingPunct="1">
              <a:spcBef>
                <a:spcPts val="0"/>
              </a:spcBef>
              <a:spcAft>
                <a:spcPts val="0"/>
              </a:spcAft>
              <a:defRPr/>
            </a:pPr>
            <a:r>
              <a:rPr lang="ja-JP" altLang="en-US" sz="1600" dirty="0">
                <a:solidFill>
                  <a:schemeClr val="tx2"/>
                </a:solidFill>
                <a:effectLst>
                  <a:outerShdw blurRad="38100" dist="38100" dir="2700000" algn="tl">
                    <a:srgbClr val="C0C0C0"/>
                  </a:outerShdw>
                </a:effectLst>
                <a:latin typeface="+mn-lt"/>
                <a:ea typeface="+mn-ea"/>
              </a:rPr>
              <a:t>④ソフトウェアのインストール</a:t>
            </a:r>
          </a:p>
        </p:txBody>
      </p:sp>
      <p:sp>
        <p:nvSpPr>
          <p:cNvPr id="20" name="Text Box 24"/>
          <p:cNvSpPr txBox="1">
            <a:spLocks noChangeArrowheads="1"/>
          </p:cNvSpPr>
          <p:nvPr/>
        </p:nvSpPr>
        <p:spPr bwMode="auto">
          <a:xfrm>
            <a:off x="4711700" y="4905375"/>
            <a:ext cx="4787900" cy="830263"/>
          </a:xfrm>
          <a:prstGeom prst="rect">
            <a:avLst/>
          </a:prstGeom>
          <a:noFill/>
          <a:ln w="25400">
            <a:noFill/>
            <a:miter lim="800000"/>
            <a:headEnd/>
            <a:tailEnd/>
          </a:ln>
          <a:effectLst/>
        </p:spPr>
        <p:txBody>
          <a:bodyPr lIns="91433" tIns="45717" rIns="91433" bIns="45717">
            <a:spAutoFit/>
          </a:bodyPr>
          <a:lstStyle/>
          <a:p>
            <a:pPr defTabSz="970114" eaLnBrk="1" fontAlgn="auto" hangingPunct="1">
              <a:spcBef>
                <a:spcPts val="0"/>
              </a:spcBef>
              <a:spcAft>
                <a:spcPts val="0"/>
              </a:spcAft>
              <a:defRPr/>
            </a:pPr>
            <a:r>
              <a:rPr lang="ja-JP" altLang="en-US" sz="800" dirty="0">
                <a:effectLst>
                  <a:outerShdw blurRad="38100" dist="38100" dir="2700000" algn="tl">
                    <a:srgbClr val="C0C0C0"/>
                  </a:outerShdw>
                </a:effectLst>
                <a:latin typeface="+mn-lt"/>
                <a:ea typeface="+mn-ea"/>
              </a:rPr>
              <a:t>アダプタとパソコンを</a:t>
            </a:r>
            <a:r>
              <a:rPr lang="en-US" altLang="ja-JP" sz="800" dirty="0">
                <a:effectLst>
                  <a:outerShdw blurRad="38100" dist="38100" dir="2700000" algn="tl">
                    <a:srgbClr val="C0C0C0"/>
                  </a:outerShdw>
                </a:effectLst>
                <a:latin typeface="+mn-lt"/>
                <a:ea typeface="+mn-ea"/>
              </a:rPr>
              <a:t>USB</a:t>
            </a:r>
            <a:r>
              <a:rPr lang="ja-JP" altLang="en-US" sz="800" dirty="0">
                <a:effectLst>
                  <a:outerShdw blurRad="38100" dist="38100" dir="2700000" algn="tl">
                    <a:srgbClr val="C0C0C0"/>
                  </a:outerShdw>
                </a:effectLst>
                <a:latin typeface="+mn-lt"/>
                <a:ea typeface="+mn-ea"/>
              </a:rPr>
              <a:t>ケーブルで接続し、「見え</a:t>
            </a:r>
            <a:r>
              <a:rPr lang="en-US" altLang="ja-JP" sz="800" dirty="0">
                <a:effectLst>
                  <a:outerShdw blurRad="38100" dist="38100" dir="2700000" algn="tl">
                    <a:srgbClr val="C0C0C0"/>
                  </a:outerShdw>
                </a:effectLst>
                <a:latin typeface="+mn-lt"/>
                <a:ea typeface="+mn-ea"/>
              </a:rPr>
              <a:t>TEL</a:t>
            </a:r>
            <a:r>
              <a:rPr lang="ja-JP" altLang="en-US" sz="800" dirty="0">
                <a:effectLst>
                  <a:outerShdw blurRad="38100" dist="38100" dir="2700000" algn="tl">
                    <a:srgbClr val="C0C0C0"/>
                  </a:outerShdw>
                </a:effectLst>
                <a:latin typeface="+mn-lt"/>
                <a:ea typeface="+mn-ea"/>
              </a:rPr>
              <a:t>君サーバー」をインストールします。</a:t>
            </a:r>
          </a:p>
          <a:p>
            <a:pPr defTabSz="970114" eaLnBrk="1" fontAlgn="auto" hangingPunct="1">
              <a:spcBef>
                <a:spcPts val="0"/>
              </a:spcBef>
              <a:spcAft>
                <a:spcPts val="0"/>
              </a:spcAft>
              <a:defRPr/>
            </a:pPr>
            <a:endParaRPr lang="ja-JP" altLang="en-US" sz="800" dirty="0">
              <a:effectLst>
                <a:outerShdw blurRad="38100" dist="38100" dir="2700000" algn="tl">
                  <a:srgbClr val="C0C0C0"/>
                </a:outerShdw>
              </a:effectLst>
              <a:latin typeface="+mn-lt"/>
              <a:ea typeface="+mn-ea"/>
            </a:endParaRPr>
          </a:p>
          <a:p>
            <a:pPr defTabSz="970114" eaLnBrk="1" fontAlgn="auto" hangingPunct="1">
              <a:spcBef>
                <a:spcPts val="0"/>
              </a:spcBef>
              <a:spcAft>
                <a:spcPts val="0"/>
              </a:spcAft>
              <a:defRPr/>
            </a:pPr>
            <a:r>
              <a:rPr lang="ja-JP" altLang="en-US" sz="800" dirty="0">
                <a:effectLst>
                  <a:outerShdw blurRad="38100" dist="38100" dir="2700000" algn="tl">
                    <a:srgbClr val="C0C0C0"/>
                  </a:outerShdw>
                </a:effectLst>
                <a:latin typeface="+mn-lt"/>
                <a:ea typeface="+mn-ea"/>
              </a:rPr>
              <a:t>ＬＡＮ上の他のパソコンにクライアントソフトをインストールして動作確認します。</a:t>
            </a:r>
          </a:p>
          <a:p>
            <a:pPr defTabSz="970114" eaLnBrk="1" fontAlgn="auto" hangingPunct="1">
              <a:spcBef>
                <a:spcPts val="0"/>
              </a:spcBef>
              <a:spcAft>
                <a:spcPts val="0"/>
              </a:spcAft>
              <a:defRPr/>
            </a:pPr>
            <a:endParaRPr lang="ja-JP" altLang="en-US" sz="800" dirty="0">
              <a:effectLst>
                <a:outerShdw blurRad="38100" dist="38100" dir="2700000" algn="tl">
                  <a:srgbClr val="C0C0C0"/>
                </a:outerShdw>
              </a:effectLst>
              <a:latin typeface="+mn-lt"/>
              <a:ea typeface="+mn-ea"/>
            </a:endParaRPr>
          </a:p>
          <a:p>
            <a:pPr defTabSz="970114" eaLnBrk="1" fontAlgn="auto" hangingPunct="1">
              <a:spcBef>
                <a:spcPts val="0"/>
              </a:spcBef>
              <a:spcAft>
                <a:spcPts val="0"/>
              </a:spcAft>
              <a:defRPr/>
            </a:pPr>
            <a:endParaRPr lang="ja-JP" altLang="en-US" sz="800" dirty="0">
              <a:effectLst>
                <a:outerShdw blurRad="38100" dist="38100" dir="2700000" algn="tl">
                  <a:srgbClr val="C0C0C0"/>
                </a:outerShdw>
              </a:effectLst>
              <a:latin typeface="+mn-lt"/>
              <a:ea typeface="+mn-ea"/>
            </a:endParaRPr>
          </a:p>
          <a:p>
            <a:pPr defTabSz="970114" eaLnBrk="1" fontAlgn="auto" hangingPunct="1">
              <a:spcBef>
                <a:spcPts val="0"/>
              </a:spcBef>
              <a:spcAft>
                <a:spcPts val="0"/>
              </a:spcAft>
              <a:defRPr/>
            </a:pPr>
            <a:r>
              <a:rPr lang="ja-JP" altLang="en-US" sz="800" dirty="0">
                <a:effectLst>
                  <a:outerShdw blurRad="38100" dist="38100" dir="2700000" algn="tl">
                    <a:srgbClr val="C0C0C0"/>
                  </a:outerShdw>
                </a:effectLst>
                <a:latin typeface="+mn-lt"/>
                <a:ea typeface="+mn-ea"/>
              </a:rPr>
              <a:t>（　インストールから動作確認までの目安時間　：　１～２時間　）</a:t>
            </a:r>
            <a:endParaRPr lang="en-US" altLang="ja-JP" sz="800" dirty="0">
              <a:effectLst>
                <a:outerShdw blurRad="38100" dist="38100" dir="2700000" algn="tl">
                  <a:srgbClr val="C0C0C0"/>
                </a:outerShdw>
              </a:effectLst>
              <a:latin typeface="+mn-lt"/>
              <a:ea typeface="+mn-ea"/>
            </a:endParaRPr>
          </a:p>
        </p:txBody>
      </p:sp>
      <p:pic>
        <p:nvPicPr>
          <p:cNvPr id="29711" name="Picture 2" descr="C:\Users\simamura.SUCC\Documents\資料用画像\s1.gif"/>
          <p:cNvPicPr>
            <a:picLocks noChangeAspect="1" noChangeArrowheads="1"/>
          </p:cNvPicPr>
          <p:nvPr/>
        </p:nvPicPr>
        <p:blipFill>
          <a:blip r:embed="rId4" cstate="print"/>
          <a:srcRect/>
          <a:stretch>
            <a:fillRect/>
          </a:stretch>
        </p:blipFill>
        <p:spPr bwMode="auto">
          <a:xfrm>
            <a:off x="1235075" y="2070100"/>
            <a:ext cx="2928938" cy="998538"/>
          </a:xfrm>
          <a:prstGeom prst="rect">
            <a:avLst/>
          </a:prstGeom>
          <a:noFill/>
          <a:ln w="9525">
            <a:noFill/>
            <a:miter lim="800000"/>
            <a:headEnd/>
            <a:tailEnd/>
          </a:ln>
        </p:spPr>
      </p:pic>
      <p:pic>
        <p:nvPicPr>
          <p:cNvPr id="29712" name="Picture 6" descr="C:\Users\simamura.SUCC\Documents\資料用画像\s5.gif"/>
          <p:cNvPicPr>
            <a:picLocks noChangeAspect="1" noChangeArrowheads="1"/>
          </p:cNvPicPr>
          <p:nvPr/>
        </p:nvPicPr>
        <p:blipFill>
          <a:blip r:embed="rId5" cstate="print"/>
          <a:srcRect/>
          <a:stretch>
            <a:fillRect/>
          </a:stretch>
        </p:blipFill>
        <p:spPr bwMode="auto">
          <a:xfrm>
            <a:off x="5022850" y="1998663"/>
            <a:ext cx="3786188" cy="1868487"/>
          </a:xfrm>
          <a:prstGeom prst="rect">
            <a:avLst/>
          </a:prstGeom>
          <a:noFill/>
          <a:ln w="9525">
            <a:noFill/>
            <a:miter lim="800000"/>
            <a:headEnd/>
            <a:tailEnd/>
          </a:ln>
        </p:spPr>
      </p:pic>
      <p:sp>
        <p:nvSpPr>
          <p:cNvPr id="22" name="正方形/長方形 21"/>
          <p:cNvSpPr/>
          <p:nvPr/>
        </p:nvSpPr>
        <p:spPr>
          <a:xfrm>
            <a:off x="847725" y="1485900"/>
            <a:ext cx="3600450" cy="18002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970114" eaLnBrk="1" fontAlgn="auto" hangingPunct="1">
              <a:spcBef>
                <a:spcPts val="0"/>
              </a:spcBef>
              <a:spcAft>
                <a:spcPts val="0"/>
              </a:spcAft>
              <a:defRPr/>
            </a:pPr>
            <a:endParaRPr lang="ja-JP" altLang="en-US" dirty="0"/>
          </a:p>
        </p:txBody>
      </p:sp>
      <p:sp>
        <p:nvSpPr>
          <p:cNvPr id="23" name="正方形/長方形 22"/>
          <p:cNvSpPr/>
          <p:nvPr/>
        </p:nvSpPr>
        <p:spPr>
          <a:xfrm>
            <a:off x="847725" y="3357563"/>
            <a:ext cx="3600450" cy="24479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970114" eaLnBrk="1" fontAlgn="auto" hangingPunct="1">
              <a:spcBef>
                <a:spcPts val="0"/>
              </a:spcBef>
              <a:spcAft>
                <a:spcPts val="0"/>
              </a:spcAft>
              <a:defRPr/>
            </a:pPr>
            <a:endParaRPr lang="ja-JP" altLang="en-US" dirty="0"/>
          </a:p>
        </p:txBody>
      </p:sp>
      <p:sp>
        <p:nvSpPr>
          <p:cNvPr id="3" name="正方形/長方形 2"/>
          <p:cNvSpPr/>
          <p:nvPr/>
        </p:nvSpPr>
        <p:spPr>
          <a:xfrm>
            <a:off x="847725" y="5818574"/>
            <a:ext cx="8131175" cy="338554"/>
          </a:xfrm>
          <a:prstGeom prst="rect">
            <a:avLst/>
          </a:prstGeom>
        </p:spPr>
        <p:txBody>
          <a:bodyPr wrap="square">
            <a:spAutoFit/>
          </a:bodyPr>
          <a:lstStyle/>
          <a:p>
            <a:pPr eaLnBrk="1" hangingPunct="1"/>
            <a:r>
              <a:rPr lang="en-US" altLang="ja-JP" sz="800" dirty="0">
                <a:latin typeface="Calibri" pitchFamily="34" charset="0"/>
              </a:rPr>
              <a:t>※  IP</a:t>
            </a:r>
            <a:r>
              <a:rPr lang="ja-JP" altLang="en-US" sz="800" dirty="0">
                <a:latin typeface="Calibri" pitchFamily="34" charset="0"/>
              </a:rPr>
              <a:t>直収版の場合、通常工事は必要ありません。</a:t>
            </a:r>
            <a:r>
              <a:rPr lang="en-US" altLang="ja-JP" sz="800" dirty="0">
                <a:latin typeface="Calibri" pitchFamily="34" charset="0"/>
              </a:rPr>
              <a:t>ONU</a:t>
            </a:r>
            <a:r>
              <a:rPr lang="ja-JP" altLang="en-US" sz="800" dirty="0">
                <a:latin typeface="Calibri" pitchFamily="34" charset="0"/>
              </a:rPr>
              <a:t>の</a:t>
            </a:r>
            <a:r>
              <a:rPr lang="en-US" altLang="ja-JP" sz="800" dirty="0">
                <a:latin typeface="Calibri" pitchFamily="34" charset="0"/>
              </a:rPr>
              <a:t>LAN</a:t>
            </a:r>
            <a:r>
              <a:rPr lang="ja-JP" altLang="en-US" sz="800" dirty="0">
                <a:latin typeface="Calibri" pitchFamily="34" charset="0"/>
              </a:rPr>
              <a:t>ポートから</a:t>
            </a:r>
            <a:r>
              <a:rPr lang="en-US" altLang="ja-JP" sz="800" dirty="0">
                <a:latin typeface="Calibri" pitchFamily="34" charset="0"/>
              </a:rPr>
              <a:t>RJ45</a:t>
            </a:r>
            <a:r>
              <a:rPr lang="ja-JP" altLang="en-US" sz="800" dirty="0">
                <a:latin typeface="Calibri" pitchFamily="34" charset="0"/>
              </a:rPr>
              <a:t>ケーブルにて</a:t>
            </a:r>
            <a:r>
              <a:rPr lang="en-US" altLang="ja-JP" sz="800" dirty="0">
                <a:latin typeface="Calibri" pitchFamily="34" charset="0"/>
              </a:rPr>
              <a:t>CTI</a:t>
            </a:r>
            <a:r>
              <a:rPr lang="ja-JP" altLang="en-US" sz="800" dirty="0">
                <a:latin typeface="Calibri" pitchFamily="34" charset="0"/>
              </a:rPr>
              <a:t>アダプタへ接続します。</a:t>
            </a:r>
            <a:endParaRPr lang="en-US" altLang="ja-JP" sz="800" dirty="0">
              <a:latin typeface="Calibri" pitchFamily="34" charset="0"/>
            </a:endParaRPr>
          </a:p>
          <a:p>
            <a:pPr eaLnBrk="1" hangingPunct="1"/>
            <a:r>
              <a:rPr lang="en-US" altLang="ja-JP" sz="800" dirty="0">
                <a:latin typeface="Calibri" pitchFamily="34" charset="0"/>
              </a:rPr>
              <a:t>※ </a:t>
            </a:r>
            <a:r>
              <a:rPr lang="ja-JP" altLang="en-US" sz="800" dirty="0">
                <a:latin typeface="Calibri" pitchFamily="34" charset="0"/>
              </a:rPr>
              <a:t>本接続例はアナログ回線</a:t>
            </a:r>
            <a:r>
              <a:rPr lang="en-US" altLang="ja-JP" sz="800" dirty="0">
                <a:latin typeface="Calibri" pitchFamily="34" charset="0"/>
              </a:rPr>
              <a:t>/INS64</a:t>
            </a:r>
            <a:r>
              <a:rPr lang="ja-JP" altLang="en-US" sz="800" dirty="0">
                <a:latin typeface="Calibri" pitchFamily="34" charset="0"/>
              </a:rPr>
              <a:t> </a:t>
            </a:r>
            <a:r>
              <a:rPr lang="en-US" altLang="ja-JP" sz="800" dirty="0">
                <a:latin typeface="Calibri" pitchFamily="34" charset="0"/>
              </a:rPr>
              <a:t>U</a:t>
            </a:r>
            <a:r>
              <a:rPr lang="ja-JP" altLang="en-US" sz="800" dirty="0">
                <a:latin typeface="Calibri" pitchFamily="34" charset="0"/>
              </a:rPr>
              <a:t>点接続の場合の例となります。</a:t>
            </a:r>
            <a:r>
              <a:rPr lang="en-US" altLang="ja-JP" sz="800" dirty="0">
                <a:latin typeface="Calibri" pitchFamily="34" charset="0"/>
              </a:rPr>
              <a:t>INS64 S/T</a:t>
            </a:r>
            <a:r>
              <a:rPr lang="ja-JP" altLang="en-US" sz="800" dirty="0">
                <a:latin typeface="Calibri" pitchFamily="34" charset="0"/>
              </a:rPr>
              <a:t>点接続の場合は</a:t>
            </a:r>
            <a:r>
              <a:rPr lang="en-US" altLang="ja-JP" sz="800" dirty="0">
                <a:latin typeface="Calibri" pitchFamily="34" charset="0"/>
              </a:rPr>
              <a:t>RJ45</a:t>
            </a:r>
            <a:r>
              <a:rPr lang="ja-JP" altLang="en-US" sz="800" dirty="0">
                <a:latin typeface="Calibri" pitchFamily="34" charset="0"/>
              </a:rPr>
              <a:t>ケーブル、</a:t>
            </a:r>
            <a:r>
              <a:rPr lang="en-US" altLang="ja-JP" sz="800" dirty="0">
                <a:latin typeface="Calibri" pitchFamily="34" charset="0"/>
              </a:rPr>
              <a:t>INS1500</a:t>
            </a:r>
            <a:r>
              <a:rPr lang="ja-JP" altLang="en-US" sz="800" dirty="0">
                <a:latin typeface="Calibri" pitchFamily="34" charset="0"/>
              </a:rPr>
              <a:t>回線の場合は</a:t>
            </a:r>
            <a:r>
              <a:rPr lang="en-US" altLang="ja-JP" sz="800" dirty="0">
                <a:latin typeface="Calibri" pitchFamily="34" charset="0"/>
              </a:rPr>
              <a:t>RJ48</a:t>
            </a:r>
            <a:r>
              <a:rPr lang="ja-JP" altLang="en-US" sz="800" dirty="0">
                <a:latin typeface="Calibri" pitchFamily="34" charset="0"/>
              </a:rPr>
              <a:t>ケーブルでの接続となります。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ja-JP" altLang="en-US"/>
              <a:t>動作環境</a:t>
            </a:r>
          </a:p>
        </p:txBody>
      </p:sp>
      <p:sp>
        <p:nvSpPr>
          <p:cNvPr id="31747" name="スライド番号プレースホルダ 22"/>
          <p:cNvSpPr>
            <a:spLocks noGrp="1"/>
          </p:cNvSpPr>
          <p:nvPr>
            <p:ph type="sldNum" sz="quarter" idx="12"/>
          </p:nvPr>
        </p:nvSpPr>
        <p:spPr bwMode="auto">
          <a:noFill/>
          <a:ln>
            <a:miter lim="800000"/>
            <a:headEnd/>
            <a:tailEnd/>
          </a:ln>
        </p:spPr>
        <p:txBody>
          <a:bodyPr/>
          <a:lstStyle/>
          <a:p>
            <a:fld id="{59F4C890-CAE0-426E-B50A-ADE44461B5C0}" type="slidenum">
              <a:rPr lang="ja-JP" altLang="en-US"/>
              <a:pPr/>
              <a:t>14</a:t>
            </a:fld>
            <a:endParaRPr lang="ja-JP" altLang="en-US" dirty="0"/>
          </a:p>
        </p:txBody>
      </p:sp>
      <p:grpSp>
        <p:nvGrpSpPr>
          <p:cNvPr id="31748" name="Group 2"/>
          <p:cNvGrpSpPr>
            <a:grpSpLocks/>
          </p:cNvGrpSpPr>
          <p:nvPr/>
        </p:nvGrpSpPr>
        <p:grpSpPr bwMode="auto">
          <a:xfrm>
            <a:off x="559718" y="923232"/>
            <a:ext cx="8534400" cy="4778374"/>
            <a:chOff x="405" y="955675"/>
            <a:chExt cx="5376" cy="4777828"/>
          </a:xfrm>
        </p:grpSpPr>
        <p:sp>
          <p:nvSpPr>
            <p:cNvPr id="4" name="Rectangle 3" descr="セーム皮"/>
            <p:cNvSpPr>
              <a:spLocks noChangeArrowheads="1"/>
            </p:cNvSpPr>
            <p:nvPr/>
          </p:nvSpPr>
          <p:spPr bwMode="auto">
            <a:xfrm>
              <a:off x="541" y="1425521"/>
              <a:ext cx="4128" cy="4307982"/>
            </a:xfrm>
            <a:prstGeom prst="rect">
              <a:avLst/>
            </a:prstGeom>
            <a:solidFill>
              <a:srgbClr val="F6DAE4"/>
            </a:solidFill>
            <a:ln w="6350">
              <a:solidFill>
                <a:schemeClr val="accent1">
                  <a:lumMod val="75000"/>
                </a:schemeClr>
              </a:solidFill>
              <a:miter lim="800000"/>
              <a:headEnd/>
              <a:tailEnd/>
            </a:ln>
            <a:effectLst/>
          </p:spPr>
          <p:txBody>
            <a:bodyPr wrap="none" anchor="ctr"/>
            <a:lstStyle/>
            <a:p>
              <a:pPr defTabSz="970114" eaLnBrk="1" fontAlgn="auto" hangingPunct="1">
                <a:spcBef>
                  <a:spcPts val="0"/>
                </a:spcBef>
                <a:spcAft>
                  <a:spcPts val="0"/>
                </a:spcAft>
                <a:defRPr/>
              </a:pPr>
              <a:endParaRPr lang="ja-JP" altLang="en-US" dirty="0">
                <a:latin typeface="+mn-lt"/>
                <a:ea typeface="+mn-ea"/>
              </a:endParaRPr>
            </a:p>
          </p:txBody>
        </p:sp>
        <p:sp>
          <p:nvSpPr>
            <p:cNvPr id="5" name="Rectangle 4"/>
            <p:cNvSpPr>
              <a:spLocks noChangeArrowheads="1"/>
            </p:cNvSpPr>
            <p:nvPr/>
          </p:nvSpPr>
          <p:spPr bwMode="auto">
            <a:xfrm>
              <a:off x="405" y="1846161"/>
              <a:ext cx="712" cy="3815914"/>
            </a:xfrm>
            <a:prstGeom prst="rect">
              <a:avLst/>
            </a:prstGeom>
            <a:solidFill>
              <a:srgbClr val="FF99CC"/>
            </a:solidFill>
            <a:ln w="6350">
              <a:solidFill>
                <a:schemeClr val="accent1">
                  <a:lumMod val="75000"/>
                </a:schemeClr>
              </a:solidFill>
              <a:miter lim="800000"/>
              <a:headEnd/>
              <a:tailEnd/>
            </a:ln>
            <a:effectLst/>
          </p:spPr>
          <p:txBody>
            <a:bodyPr wrap="none" anchor="ctr"/>
            <a:lstStyle/>
            <a:p>
              <a:pPr defTabSz="970114" eaLnBrk="1" fontAlgn="auto" hangingPunct="1">
                <a:spcBef>
                  <a:spcPts val="0"/>
                </a:spcBef>
                <a:spcAft>
                  <a:spcPts val="0"/>
                </a:spcAft>
                <a:defRPr/>
              </a:pPr>
              <a:endParaRPr lang="ja-JP" altLang="en-US" dirty="0">
                <a:latin typeface="+mn-lt"/>
                <a:ea typeface="+mn-ea"/>
              </a:endParaRPr>
            </a:p>
          </p:txBody>
        </p:sp>
        <p:sp>
          <p:nvSpPr>
            <p:cNvPr id="6" name="Rectangle 5" descr="大理石 (白)"/>
            <p:cNvSpPr>
              <a:spLocks noChangeArrowheads="1"/>
            </p:cNvSpPr>
            <p:nvPr/>
          </p:nvSpPr>
          <p:spPr bwMode="auto">
            <a:xfrm>
              <a:off x="3237" y="1235043"/>
              <a:ext cx="2544" cy="4215918"/>
            </a:xfrm>
            <a:prstGeom prst="rect">
              <a:avLst/>
            </a:prstGeom>
            <a:solidFill>
              <a:schemeClr val="accent1">
                <a:lumMod val="20000"/>
                <a:lumOff val="80000"/>
              </a:schemeClr>
            </a:solidFill>
            <a:ln w="6350">
              <a:solidFill>
                <a:schemeClr val="accent1">
                  <a:lumMod val="75000"/>
                </a:schemeClr>
              </a:solidFill>
              <a:miter lim="800000"/>
              <a:headEnd/>
              <a:tailEnd/>
            </a:ln>
            <a:effectLst/>
          </p:spPr>
          <p:txBody>
            <a:bodyPr wrap="none" anchor="ctr"/>
            <a:lstStyle/>
            <a:p>
              <a:pPr defTabSz="970114" eaLnBrk="1" fontAlgn="auto" hangingPunct="1">
                <a:spcBef>
                  <a:spcPts val="0"/>
                </a:spcBef>
                <a:spcAft>
                  <a:spcPts val="0"/>
                </a:spcAft>
                <a:defRPr/>
              </a:pPr>
              <a:endParaRPr lang="ja-JP" altLang="en-US" dirty="0">
                <a:latin typeface="+mn-lt"/>
                <a:ea typeface="+mn-ea"/>
              </a:endParaRPr>
            </a:p>
          </p:txBody>
        </p:sp>
        <p:sp>
          <p:nvSpPr>
            <p:cNvPr id="7" name="Rectangle 6"/>
            <p:cNvSpPr>
              <a:spLocks noChangeArrowheads="1"/>
            </p:cNvSpPr>
            <p:nvPr/>
          </p:nvSpPr>
          <p:spPr bwMode="auto">
            <a:xfrm>
              <a:off x="3037" y="1590602"/>
              <a:ext cx="760" cy="3777818"/>
            </a:xfrm>
            <a:prstGeom prst="rect">
              <a:avLst/>
            </a:prstGeom>
            <a:solidFill>
              <a:srgbClr val="99CCFF"/>
            </a:solidFill>
            <a:ln w="6350">
              <a:solidFill>
                <a:schemeClr val="accent1">
                  <a:lumMod val="75000"/>
                </a:schemeClr>
              </a:solidFill>
              <a:miter lim="800000"/>
              <a:headEnd/>
              <a:tailEnd/>
            </a:ln>
            <a:effectLst/>
          </p:spPr>
          <p:txBody>
            <a:bodyPr wrap="none" anchor="ctr"/>
            <a:lstStyle/>
            <a:p>
              <a:pPr defTabSz="970114" eaLnBrk="1" fontAlgn="auto" hangingPunct="1">
                <a:spcBef>
                  <a:spcPts val="0"/>
                </a:spcBef>
                <a:spcAft>
                  <a:spcPts val="0"/>
                </a:spcAft>
                <a:defRPr/>
              </a:pPr>
              <a:endParaRPr lang="ja-JP" altLang="en-US" dirty="0">
                <a:latin typeface="+mn-lt"/>
                <a:ea typeface="+mn-ea"/>
              </a:endParaRPr>
            </a:p>
          </p:txBody>
        </p:sp>
        <p:sp>
          <p:nvSpPr>
            <p:cNvPr id="8" name="Rectangle 7"/>
            <p:cNvSpPr>
              <a:spLocks noChangeArrowheads="1"/>
            </p:cNvSpPr>
            <p:nvPr/>
          </p:nvSpPr>
          <p:spPr bwMode="auto">
            <a:xfrm>
              <a:off x="3484" y="955675"/>
              <a:ext cx="1720" cy="584133"/>
            </a:xfrm>
            <a:prstGeom prst="rect">
              <a:avLst/>
            </a:prstGeom>
            <a:gradFill rotWithShape="0">
              <a:gsLst>
                <a:gs pos="0">
                  <a:srgbClr val="99CCFF"/>
                </a:gs>
                <a:gs pos="100000">
                  <a:srgbClr val="99CCFF">
                    <a:gamma/>
                    <a:tint val="0"/>
                    <a:invGamma/>
                  </a:srgbClr>
                </a:gs>
              </a:gsLst>
              <a:lin ang="5400000" scaled="1"/>
            </a:gradFill>
            <a:ln w="6350">
              <a:solidFill>
                <a:schemeClr val="accent1">
                  <a:lumMod val="75000"/>
                </a:schemeClr>
              </a:solidFill>
              <a:miter lim="800000"/>
              <a:headEnd/>
              <a:tailEnd/>
            </a:ln>
            <a:effectLst/>
          </p:spPr>
          <p:txBody>
            <a:bodyPr wrap="none" anchor="ctr"/>
            <a:lstStyle/>
            <a:p>
              <a:pPr defTabSz="970114">
                <a:spcBef>
                  <a:spcPts val="0"/>
                </a:spcBef>
                <a:spcAft>
                  <a:spcPts val="0"/>
                </a:spcAft>
                <a:defRPr/>
              </a:pPr>
              <a:r>
                <a:rPr kumimoji="0" lang="ja-JP" altLang="en-US" sz="1400" dirty="0">
                  <a:latin typeface="Times New Roman" charset="0"/>
                  <a:ea typeface="+mn-ea"/>
                </a:rPr>
                <a:t>クライアントＰＣ</a:t>
              </a:r>
            </a:p>
          </p:txBody>
        </p:sp>
        <p:sp>
          <p:nvSpPr>
            <p:cNvPr id="31758" name="Rectangle 8"/>
            <p:cNvSpPr>
              <a:spLocks noChangeArrowheads="1"/>
            </p:cNvSpPr>
            <p:nvPr/>
          </p:nvSpPr>
          <p:spPr bwMode="auto">
            <a:xfrm>
              <a:off x="3131" y="1790645"/>
              <a:ext cx="2537" cy="2831220"/>
            </a:xfrm>
            <a:prstGeom prst="rect">
              <a:avLst/>
            </a:prstGeom>
            <a:noFill/>
            <a:ln w="38100" cmpd="dbl">
              <a:noFill/>
              <a:miter lim="800000"/>
              <a:headEnd/>
              <a:tailEnd/>
            </a:ln>
          </p:spPr>
          <p:txBody>
            <a:bodyPr>
              <a:spAutoFit/>
            </a:bodyPr>
            <a:lstStyle/>
            <a:p>
              <a:r>
                <a:rPr kumimoji="0" lang="ja-JP" altLang="en-US" sz="1400" dirty="0">
                  <a:latin typeface="Calibri" pitchFamily="34" charset="0"/>
                </a:rPr>
                <a:t>ＣＰＵ　　　　　　</a:t>
              </a:r>
              <a:r>
                <a:rPr kumimoji="0" lang="en-US" altLang="ja-JP" sz="1400" dirty="0">
                  <a:latin typeface="Calibri" pitchFamily="34" charset="0"/>
                </a:rPr>
                <a:t>1.4GHz</a:t>
              </a:r>
              <a:r>
                <a:rPr kumimoji="0" lang="ja-JP" altLang="en-US" sz="1400" dirty="0">
                  <a:latin typeface="Calibri" pitchFamily="34" charset="0"/>
                </a:rPr>
                <a:t>以上</a:t>
              </a:r>
            </a:p>
            <a:p>
              <a:endParaRPr kumimoji="0" lang="ja-JP" altLang="en-US" sz="1000" dirty="0">
                <a:latin typeface="Calibri" pitchFamily="34" charset="0"/>
              </a:endParaRPr>
            </a:p>
            <a:p>
              <a:r>
                <a:rPr kumimoji="0" lang="ja-JP" altLang="en-US" sz="1400" dirty="0">
                  <a:latin typeface="Calibri" pitchFamily="34" charset="0"/>
                </a:rPr>
                <a:t>メモリ　　　　　　</a:t>
              </a:r>
              <a:r>
                <a:rPr kumimoji="0" lang="en-US" altLang="ja-JP" sz="1400" dirty="0">
                  <a:latin typeface="Calibri" pitchFamily="34" charset="0"/>
                </a:rPr>
                <a:t>2GB</a:t>
              </a:r>
              <a:r>
                <a:rPr kumimoji="0" lang="ja-JP" altLang="en-US" sz="1400" dirty="0">
                  <a:latin typeface="Calibri" pitchFamily="34" charset="0"/>
                </a:rPr>
                <a:t>以上</a:t>
              </a:r>
              <a:endParaRPr kumimoji="0" lang="ja-JP" altLang="en-US" sz="1000" dirty="0">
                <a:latin typeface="Calibri" pitchFamily="34" charset="0"/>
              </a:endParaRPr>
            </a:p>
            <a:p>
              <a:endParaRPr kumimoji="0" lang="ja-JP" altLang="en-US" sz="1400" dirty="0">
                <a:latin typeface="Calibri" pitchFamily="34" charset="0"/>
              </a:endParaRPr>
            </a:p>
            <a:p>
              <a:r>
                <a:rPr kumimoji="0" lang="ja-JP" altLang="en-US" sz="1400" dirty="0">
                  <a:latin typeface="Calibri" pitchFamily="34" charset="0"/>
                </a:rPr>
                <a:t>ＯＳ</a:t>
              </a:r>
              <a:r>
                <a:rPr kumimoji="0" lang="en-US" altLang="ja-JP" sz="1400" dirty="0">
                  <a:latin typeface="Calibri" pitchFamily="34" charset="0"/>
                </a:rPr>
                <a:t>	</a:t>
              </a:r>
              <a:r>
                <a:rPr kumimoji="0" lang="ja-JP" altLang="en-US" sz="1400" dirty="0">
                  <a:latin typeface="Calibri" pitchFamily="34" charset="0"/>
                </a:rPr>
                <a:t>　</a:t>
              </a:r>
              <a:r>
                <a:rPr kumimoji="0" lang="en-US" altLang="ja-JP" sz="1400" dirty="0">
                  <a:latin typeface="Calibri" pitchFamily="34" charset="0"/>
                </a:rPr>
                <a:t>Windows</a:t>
              </a:r>
              <a:r>
                <a:rPr kumimoji="0" lang="en-US" altLang="ja-JP" sz="1400" baseline="30000" dirty="0">
                  <a:latin typeface="Times New Roman" pitchFamily="18" charset="0"/>
                </a:rPr>
                <a:t>®</a:t>
              </a:r>
              <a:r>
                <a:rPr kumimoji="0" lang="en-US" altLang="ja-JP" sz="1400" dirty="0">
                  <a:latin typeface="Calibri" pitchFamily="34" charset="0"/>
                </a:rPr>
                <a:t> 11</a:t>
              </a:r>
            </a:p>
            <a:p>
              <a:r>
                <a:rPr kumimoji="0" lang="en-US" altLang="ja-JP" sz="1400" dirty="0">
                  <a:latin typeface="Calibri" pitchFamily="34" charset="0"/>
                </a:rPr>
                <a:t>	 </a:t>
              </a:r>
              <a:r>
                <a:rPr kumimoji="0" lang="ja-JP" altLang="en-US" sz="1400" dirty="0">
                  <a:latin typeface="Calibri" pitchFamily="34" charset="0"/>
                </a:rPr>
                <a:t>  </a:t>
              </a:r>
              <a:r>
                <a:rPr kumimoji="0" lang="en-US" altLang="ja-JP" sz="1400" dirty="0">
                  <a:latin typeface="Calibri" pitchFamily="34" charset="0"/>
                </a:rPr>
                <a:t>Windows</a:t>
              </a:r>
              <a:r>
                <a:rPr kumimoji="0" lang="en-US" altLang="ja-JP" sz="1400" baseline="30000" dirty="0">
                  <a:latin typeface="Times New Roman" pitchFamily="18" charset="0"/>
                </a:rPr>
                <a:t>®</a:t>
              </a:r>
              <a:r>
                <a:rPr kumimoji="0" lang="en-US" altLang="ja-JP" sz="1400" dirty="0">
                  <a:latin typeface="Calibri" pitchFamily="34" charset="0"/>
                </a:rPr>
                <a:t> 10</a:t>
              </a:r>
            </a:p>
            <a:p>
              <a:r>
                <a:rPr kumimoji="0" lang="en-US" altLang="ja-JP" sz="1400" dirty="0">
                  <a:latin typeface="Calibri" pitchFamily="34" charset="0"/>
                </a:rPr>
                <a:t>	   Windows</a:t>
              </a:r>
              <a:r>
                <a:rPr kumimoji="0" lang="en-US" altLang="ja-JP" sz="1400" baseline="30000">
                  <a:latin typeface="Times New Roman" pitchFamily="18" charset="0"/>
                </a:rPr>
                <a:t>®</a:t>
              </a:r>
              <a:r>
                <a:rPr kumimoji="0" lang="en-US" altLang="ja-JP" sz="1400">
                  <a:latin typeface="Calibri" pitchFamily="34" charset="0"/>
                </a:rPr>
                <a:t> 8.1</a:t>
              </a:r>
              <a:r>
                <a:rPr kumimoji="0" lang="ja-JP" altLang="en-US" sz="1400" dirty="0">
                  <a:latin typeface="Calibri" pitchFamily="34" charset="0"/>
                </a:rPr>
                <a:t>　　　</a:t>
              </a:r>
              <a:endParaRPr kumimoji="0" lang="en-US" altLang="ja-JP" sz="1400" dirty="0">
                <a:latin typeface="Calibri" pitchFamily="34" charset="0"/>
              </a:endParaRPr>
            </a:p>
            <a:p>
              <a:pPr marL="966788" lvl="4" indent="0"/>
              <a:r>
                <a:rPr kumimoji="0" lang="ja-JP" altLang="en-US" sz="1400" dirty="0">
                  <a:latin typeface="Calibri" pitchFamily="34" charset="0"/>
                </a:rPr>
                <a:t>　</a:t>
              </a:r>
              <a:endParaRPr kumimoji="0" lang="en-US" altLang="ja-JP" sz="1400" dirty="0">
                <a:latin typeface="Calibri" pitchFamily="34" charset="0"/>
              </a:endParaRPr>
            </a:p>
            <a:p>
              <a:pPr marL="966788" lvl="4" indent="0"/>
              <a:r>
                <a:rPr kumimoji="0" lang="ja-JP" altLang="en-US" sz="1400" dirty="0">
                  <a:latin typeface="Calibri" pitchFamily="34" charset="0"/>
                </a:rPr>
                <a:t>　</a:t>
              </a:r>
              <a:endParaRPr kumimoji="0" lang="en-US" altLang="ja-JP" sz="1400" dirty="0">
                <a:latin typeface="Calibri" pitchFamily="34" charset="0"/>
              </a:endParaRPr>
            </a:p>
            <a:p>
              <a:r>
                <a:rPr kumimoji="0" lang="ja-JP" altLang="en-US" sz="1400" dirty="0">
                  <a:latin typeface="Calibri" pitchFamily="34" charset="0"/>
                </a:rPr>
                <a:t>ディスク容量　　</a:t>
              </a:r>
              <a:r>
                <a:rPr kumimoji="0" lang="en-US" altLang="ja-JP" sz="1400" dirty="0">
                  <a:latin typeface="Calibri" pitchFamily="34" charset="0"/>
                </a:rPr>
                <a:t>10GB</a:t>
              </a:r>
              <a:r>
                <a:rPr kumimoji="0" lang="ja-JP" altLang="en-US" sz="1400" dirty="0">
                  <a:latin typeface="Calibri" pitchFamily="34" charset="0"/>
                </a:rPr>
                <a:t>以上</a:t>
              </a:r>
            </a:p>
            <a:p>
              <a:endParaRPr kumimoji="0" lang="ja-JP" altLang="en-US" sz="1400" dirty="0">
                <a:latin typeface="Calibri" pitchFamily="34" charset="0"/>
              </a:endParaRPr>
            </a:p>
            <a:p>
              <a:r>
                <a:rPr kumimoji="0" lang="ja-JP" altLang="en-US" sz="1400" dirty="0">
                  <a:latin typeface="Calibri" pitchFamily="34" charset="0"/>
                </a:rPr>
                <a:t>ネットワーク　 　</a:t>
              </a:r>
              <a:r>
                <a:rPr kumimoji="0" lang="en-US" altLang="ja-JP" sz="1400" dirty="0">
                  <a:latin typeface="Calibri" pitchFamily="34" charset="0"/>
                </a:rPr>
                <a:t> 100BASE-T</a:t>
              </a:r>
              <a:r>
                <a:rPr kumimoji="0" lang="ja-JP" altLang="en-US" sz="1400" dirty="0">
                  <a:latin typeface="Calibri" pitchFamily="34" charset="0"/>
                </a:rPr>
                <a:t>以上の回線速度</a:t>
              </a:r>
            </a:p>
            <a:p>
              <a:endParaRPr kumimoji="0" lang="en-US" altLang="ja-JP" sz="1400" dirty="0">
                <a:latin typeface="Calibri" pitchFamily="34" charset="0"/>
              </a:endParaRPr>
            </a:p>
          </p:txBody>
        </p:sp>
        <p:sp>
          <p:nvSpPr>
            <p:cNvPr id="10" name="Rectangle 9"/>
            <p:cNvSpPr>
              <a:spLocks noChangeArrowheads="1"/>
            </p:cNvSpPr>
            <p:nvPr/>
          </p:nvSpPr>
          <p:spPr bwMode="auto">
            <a:xfrm>
              <a:off x="772" y="1196947"/>
              <a:ext cx="1560" cy="584133"/>
            </a:xfrm>
            <a:prstGeom prst="rect">
              <a:avLst/>
            </a:prstGeom>
            <a:gradFill rotWithShape="0">
              <a:gsLst>
                <a:gs pos="0">
                  <a:srgbClr val="FF99CC"/>
                </a:gs>
                <a:gs pos="100000">
                  <a:srgbClr val="FF99CC">
                    <a:gamma/>
                    <a:tint val="0"/>
                    <a:invGamma/>
                  </a:srgbClr>
                </a:gs>
              </a:gsLst>
              <a:lin ang="5400000" scaled="1"/>
            </a:gradFill>
            <a:ln w="6350">
              <a:solidFill>
                <a:schemeClr val="accent1">
                  <a:lumMod val="75000"/>
                </a:schemeClr>
              </a:solidFill>
              <a:miter lim="800000"/>
              <a:headEnd/>
              <a:tailEnd/>
            </a:ln>
            <a:effectLst/>
          </p:spPr>
          <p:txBody>
            <a:bodyPr wrap="none" anchor="ctr"/>
            <a:lstStyle/>
            <a:p>
              <a:pPr defTabSz="970114">
                <a:spcBef>
                  <a:spcPts val="0"/>
                </a:spcBef>
                <a:spcAft>
                  <a:spcPts val="0"/>
                </a:spcAft>
                <a:defRPr/>
              </a:pPr>
              <a:r>
                <a:rPr kumimoji="0" lang="ja-JP" altLang="en-US" sz="1400" dirty="0">
                  <a:latin typeface="Times New Roman" charset="0"/>
                  <a:ea typeface="+mn-ea"/>
                </a:rPr>
                <a:t>サーバーＰＣ</a:t>
              </a:r>
            </a:p>
          </p:txBody>
        </p:sp>
        <p:sp>
          <p:nvSpPr>
            <p:cNvPr id="31760" name="Rectangle 10"/>
            <p:cNvSpPr>
              <a:spLocks noChangeArrowheads="1"/>
            </p:cNvSpPr>
            <p:nvPr/>
          </p:nvSpPr>
          <p:spPr bwMode="auto">
            <a:xfrm>
              <a:off x="444" y="2040836"/>
              <a:ext cx="2449" cy="3554413"/>
            </a:xfrm>
            <a:prstGeom prst="rect">
              <a:avLst/>
            </a:prstGeom>
            <a:noFill/>
            <a:ln w="38100" cmpd="dbl">
              <a:noFill/>
              <a:miter lim="800000"/>
              <a:headEnd/>
              <a:tailEnd/>
            </a:ln>
          </p:spPr>
          <p:txBody>
            <a:bodyPr>
              <a:spAutoFit/>
            </a:bodyPr>
            <a:lstStyle/>
            <a:p>
              <a:r>
                <a:rPr kumimoji="0" lang="ja-JP" altLang="en-US" sz="1400" dirty="0">
                  <a:latin typeface="Calibri" pitchFamily="34" charset="0"/>
                </a:rPr>
                <a:t>ＣＰＵ　　　　　　 </a:t>
              </a:r>
              <a:r>
                <a:rPr kumimoji="0" lang="en-US" altLang="ja-JP" sz="1400" dirty="0">
                  <a:latin typeface="Calibri" pitchFamily="34" charset="0"/>
                </a:rPr>
                <a:t>1.4GHz</a:t>
              </a:r>
              <a:r>
                <a:rPr kumimoji="0" lang="ja-JP" altLang="en-US" sz="1400" dirty="0">
                  <a:latin typeface="Calibri" pitchFamily="34" charset="0"/>
                </a:rPr>
                <a:t>以上</a:t>
              </a:r>
              <a:endParaRPr kumimoji="0" lang="ja-JP" altLang="en-US" sz="1000" dirty="0">
                <a:latin typeface="Calibri" pitchFamily="34" charset="0"/>
              </a:endParaRPr>
            </a:p>
            <a:p>
              <a:endParaRPr kumimoji="0" lang="ja-JP" altLang="en-US" sz="1000" dirty="0">
                <a:latin typeface="Calibri" pitchFamily="34" charset="0"/>
              </a:endParaRPr>
            </a:p>
            <a:p>
              <a:r>
                <a:rPr kumimoji="0" lang="ja-JP" altLang="en-US" sz="1400" dirty="0">
                  <a:latin typeface="Calibri" pitchFamily="34" charset="0"/>
                </a:rPr>
                <a:t>メモリ　　　　　　</a:t>
              </a:r>
              <a:r>
                <a:rPr kumimoji="0" lang="en-US" altLang="ja-JP" sz="1400" dirty="0">
                  <a:latin typeface="Calibri" pitchFamily="34" charset="0"/>
                </a:rPr>
                <a:t>4GB</a:t>
              </a:r>
              <a:r>
                <a:rPr kumimoji="0" lang="ja-JP" altLang="en-US" sz="1400" dirty="0">
                  <a:latin typeface="Calibri" pitchFamily="34" charset="0"/>
                </a:rPr>
                <a:t>以上</a:t>
              </a:r>
              <a:endParaRPr kumimoji="0" lang="ja-JP" altLang="en-US" sz="1000" dirty="0">
                <a:latin typeface="Calibri" pitchFamily="34" charset="0"/>
              </a:endParaRPr>
            </a:p>
            <a:p>
              <a:endParaRPr kumimoji="0" lang="ja-JP" altLang="en-US" sz="1000" dirty="0">
                <a:latin typeface="Calibri" pitchFamily="34" charset="0"/>
              </a:endParaRPr>
            </a:p>
            <a:p>
              <a:r>
                <a:rPr kumimoji="0" lang="ja-JP" altLang="en-US" sz="1400" dirty="0">
                  <a:latin typeface="Calibri" pitchFamily="34" charset="0"/>
                </a:rPr>
                <a:t>ＯＳ　　　　　       </a:t>
              </a:r>
              <a:r>
                <a:rPr kumimoji="0" lang="en-US" altLang="ja-JP" sz="1400" dirty="0">
                  <a:latin typeface="Calibri" pitchFamily="34" charset="0"/>
                </a:rPr>
                <a:t>Windows</a:t>
              </a:r>
              <a:r>
                <a:rPr kumimoji="0" lang="en-US" altLang="ja-JP" sz="1400" baseline="30000" dirty="0">
                  <a:latin typeface="Times New Roman" pitchFamily="18" charset="0"/>
                </a:rPr>
                <a:t>®</a:t>
              </a:r>
              <a:r>
                <a:rPr kumimoji="0" lang="en-US" altLang="ja-JP" sz="1400" dirty="0">
                  <a:latin typeface="Calibri" pitchFamily="34" charset="0"/>
                </a:rPr>
                <a:t>  Server 2022</a:t>
              </a:r>
            </a:p>
            <a:p>
              <a:r>
                <a:rPr kumimoji="0" lang="ja-JP" altLang="en-US" sz="1400" dirty="0">
                  <a:latin typeface="Calibri" pitchFamily="34" charset="0"/>
                </a:rPr>
                <a:t>　　　　　　　　　  </a:t>
              </a:r>
              <a:r>
                <a:rPr kumimoji="0" lang="en-US" altLang="ja-JP" sz="1400" dirty="0">
                  <a:latin typeface="Calibri" pitchFamily="34" charset="0"/>
                </a:rPr>
                <a:t>Windows</a:t>
              </a:r>
              <a:r>
                <a:rPr kumimoji="0" lang="en-US" altLang="ja-JP" sz="1400" baseline="30000" dirty="0">
                  <a:latin typeface="Times New Roman" pitchFamily="18" charset="0"/>
                </a:rPr>
                <a:t>®</a:t>
              </a:r>
              <a:r>
                <a:rPr kumimoji="0" lang="en-US" altLang="ja-JP" sz="1400" dirty="0">
                  <a:latin typeface="Calibri" pitchFamily="34" charset="0"/>
                </a:rPr>
                <a:t>  Server 2019</a:t>
              </a:r>
            </a:p>
            <a:p>
              <a:r>
                <a:rPr kumimoji="0" lang="ja-JP" altLang="en-US" sz="1400" dirty="0">
                  <a:latin typeface="Calibri" pitchFamily="34" charset="0"/>
                </a:rPr>
                <a:t>　　　　　　　　　  </a:t>
              </a:r>
              <a:r>
                <a:rPr kumimoji="0" lang="en-US" altLang="ja-JP" sz="1400" dirty="0">
                  <a:latin typeface="Calibri" pitchFamily="34" charset="0"/>
                </a:rPr>
                <a:t>Windows</a:t>
              </a:r>
              <a:r>
                <a:rPr kumimoji="0" lang="en-US" altLang="ja-JP" sz="1400" baseline="30000" dirty="0">
                  <a:latin typeface="Times New Roman" pitchFamily="18" charset="0"/>
                </a:rPr>
                <a:t>®</a:t>
              </a:r>
              <a:r>
                <a:rPr kumimoji="0" lang="en-US" altLang="ja-JP" sz="1400" dirty="0">
                  <a:latin typeface="Calibri" pitchFamily="34" charset="0"/>
                </a:rPr>
                <a:t>  Server 2016</a:t>
              </a:r>
            </a:p>
            <a:p>
              <a:r>
                <a:rPr kumimoji="0" lang="ja-JP" altLang="en-US" sz="1400" dirty="0">
                  <a:latin typeface="Calibri" pitchFamily="34" charset="0"/>
                </a:rPr>
                <a:t>　　　　　　　　　  </a:t>
              </a:r>
              <a:r>
                <a:rPr kumimoji="0" lang="en-US" altLang="ja-JP" sz="1400" dirty="0">
                  <a:latin typeface="Calibri" pitchFamily="34" charset="0"/>
                </a:rPr>
                <a:t>Windows</a:t>
              </a:r>
              <a:r>
                <a:rPr kumimoji="0" lang="en-US" altLang="ja-JP" sz="1400" baseline="30000" dirty="0">
                  <a:latin typeface="Times New Roman" pitchFamily="18" charset="0"/>
                </a:rPr>
                <a:t>®</a:t>
              </a:r>
              <a:r>
                <a:rPr kumimoji="0" lang="en-US" altLang="ja-JP" sz="1400" dirty="0">
                  <a:latin typeface="Calibri" pitchFamily="34" charset="0"/>
                </a:rPr>
                <a:t>  Server 2012 / R2</a:t>
              </a:r>
            </a:p>
            <a:p>
              <a:r>
                <a:rPr kumimoji="0" lang="ja-JP" altLang="en-US" sz="1400" dirty="0">
                  <a:latin typeface="Calibri" pitchFamily="34" charset="0"/>
                </a:rPr>
                <a:t>ディスク容量　　　　</a:t>
              </a:r>
              <a:r>
                <a:rPr kumimoji="0" lang="en-US" altLang="ja-JP" sz="1400" dirty="0">
                  <a:latin typeface="Calibri" pitchFamily="34" charset="0"/>
                </a:rPr>
                <a:t>300GB</a:t>
              </a:r>
              <a:r>
                <a:rPr kumimoji="0" lang="ja-JP" altLang="en-US" sz="1400" dirty="0">
                  <a:latin typeface="Calibri" pitchFamily="34" charset="0"/>
                </a:rPr>
                <a:t>以上</a:t>
              </a:r>
              <a:endParaRPr kumimoji="0" lang="en-US" altLang="ja-JP" sz="1400" dirty="0">
                <a:latin typeface="Calibri" pitchFamily="34" charset="0"/>
              </a:endParaRPr>
            </a:p>
            <a:p>
              <a:r>
                <a:rPr kumimoji="0" lang="ja-JP" altLang="en-US" sz="1400" dirty="0">
                  <a:latin typeface="Calibri" pitchFamily="34" charset="0"/>
                </a:rPr>
                <a:t>　　　　　　　　　　</a:t>
              </a:r>
              <a:r>
                <a:rPr kumimoji="0" lang="ja-JP" altLang="en-US" sz="900" dirty="0">
                  <a:latin typeface="Calibri" pitchFamily="34" charset="0"/>
                </a:rPr>
                <a:t>保存されるログ件数、顧客情報の件数、</a:t>
              </a:r>
              <a:endParaRPr kumimoji="0" lang="en-US" altLang="ja-JP" sz="900" dirty="0">
                <a:latin typeface="Calibri" pitchFamily="34" charset="0"/>
              </a:endParaRPr>
            </a:p>
            <a:p>
              <a:r>
                <a:rPr kumimoji="0" lang="en-US" altLang="ja-JP" sz="900" dirty="0">
                  <a:latin typeface="Calibri" pitchFamily="34" charset="0"/>
                </a:rPr>
                <a:t>                                               </a:t>
              </a:r>
              <a:r>
                <a:rPr kumimoji="0" lang="ja-JP" altLang="en-US" sz="900" dirty="0">
                  <a:latin typeface="Calibri" pitchFamily="34" charset="0"/>
                </a:rPr>
                <a:t>通話録音の件数などにより増減します</a:t>
              </a:r>
              <a:endParaRPr kumimoji="0" lang="en-US" altLang="ja-JP" sz="900" dirty="0">
                <a:latin typeface="Calibri" pitchFamily="34" charset="0"/>
              </a:endParaRPr>
            </a:p>
            <a:p>
              <a:endParaRPr kumimoji="0" lang="ja-JP" altLang="en-US" sz="1400" dirty="0">
                <a:latin typeface="Calibri" pitchFamily="34" charset="0"/>
              </a:endParaRPr>
            </a:p>
            <a:p>
              <a:r>
                <a:rPr kumimoji="0" lang="ja-JP" altLang="en-US" sz="1400" dirty="0">
                  <a:latin typeface="Calibri" pitchFamily="34" charset="0"/>
                </a:rPr>
                <a:t>ネットワーク　 　</a:t>
              </a:r>
              <a:r>
                <a:rPr kumimoji="0" lang="en-US" altLang="ja-JP" sz="1400" dirty="0">
                  <a:latin typeface="Calibri" pitchFamily="34" charset="0"/>
                </a:rPr>
                <a:t>1000BASE-T</a:t>
              </a:r>
              <a:r>
                <a:rPr kumimoji="0" lang="ja-JP" altLang="en-US" sz="1400" dirty="0">
                  <a:latin typeface="Calibri" pitchFamily="34" charset="0"/>
                </a:rPr>
                <a:t>以上の回線速度</a:t>
              </a:r>
              <a:endParaRPr kumimoji="0" lang="en-US" altLang="ja-JP" sz="1400" dirty="0">
                <a:latin typeface="Calibri" pitchFamily="34" charset="0"/>
              </a:endParaRPr>
            </a:p>
            <a:p>
              <a:endParaRPr kumimoji="0" lang="en-US" altLang="ja-JP" sz="1400" dirty="0">
                <a:latin typeface="Calibri" pitchFamily="34" charset="0"/>
              </a:endParaRPr>
            </a:p>
            <a:p>
              <a:endParaRPr kumimoji="0" lang="en-US" altLang="ja-JP" sz="1400" dirty="0">
                <a:latin typeface="Calibri" pitchFamily="34" charset="0"/>
              </a:endParaRPr>
            </a:p>
            <a:p>
              <a:r>
                <a:rPr kumimoji="0" lang="ja-JP" altLang="en-US" sz="1400" dirty="0">
                  <a:latin typeface="Calibri" pitchFamily="34" charset="0"/>
                </a:rPr>
                <a:t>その他　　　　　  </a:t>
              </a:r>
              <a:r>
                <a:rPr kumimoji="0" lang="en-US" altLang="ja-JP" sz="1400" dirty="0">
                  <a:latin typeface="Calibri" pitchFamily="34" charset="0"/>
                </a:rPr>
                <a:t>USB2.0</a:t>
              </a:r>
              <a:r>
                <a:rPr kumimoji="0" lang="ja-JP" altLang="en-US" sz="1400" dirty="0">
                  <a:latin typeface="Calibri" pitchFamily="34" charset="0"/>
                </a:rPr>
                <a:t>以上ポート </a:t>
              </a:r>
              <a:r>
                <a:rPr kumimoji="0" lang="en-US" altLang="ja-JP" sz="1400" dirty="0">
                  <a:latin typeface="Calibri" pitchFamily="34" charset="0"/>
                </a:rPr>
                <a:t>1</a:t>
              </a:r>
              <a:r>
                <a:rPr kumimoji="0" lang="ja-JP" altLang="en-US" sz="1400" dirty="0">
                  <a:latin typeface="Calibri" pitchFamily="34" charset="0"/>
                </a:rPr>
                <a:t>個</a:t>
              </a:r>
            </a:p>
            <a:p>
              <a:endParaRPr kumimoji="0" lang="en-US" altLang="ja-JP" sz="1400" dirty="0">
                <a:latin typeface="Calibri" pitchFamily="34" charset="0"/>
              </a:endParaRPr>
            </a:p>
          </p:txBody>
        </p:sp>
        <p:sp>
          <p:nvSpPr>
            <p:cNvPr id="31761" name="Line 11"/>
            <p:cNvSpPr>
              <a:spLocks noChangeShapeType="1"/>
            </p:cNvSpPr>
            <p:nvPr/>
          </p:nvSpPr>
          <p:spPr bwMode="auto">
            <a:xfrm>
              <a:off x="500" y="2349474"/>
              <a:ext cx="2416" cy="0"/>
            </a:xfrm>
            <a:prstGeom prst="line">
              <a:avLst/>
            </a:prstGeom>
            <a:noFill/>
            <a:ln w="12700">
              <a:solidFill>
                <a:srgbClr val="CE2887"/>
              </a:solidFill>
              <a:round/>
              <a:headEnd/>
              <a:tailEnd/>
            </a:ln>
          </p:spPr>
          <p:txBody>
            <a:bodyPr>
              <a:spAutoFit/>
            </a:bodyPr>
            <a:lstStyle/>
            <a:p>
              <a:endParaRPr lang="ja-JP" altLang="en-US"/>
            </a:p>
          </p:txBody>
        </p:sp>
        <p:sp>
          <p:nvSpPr>
            <p:cNvPr id="31762" name="Line 12"/>
            <p:cNvSpPr>
              <a:spLocks noChangeShapeType="1"/>
            </p:cNvSpPr>
            <p:nvPr/>
          </p:nvSpPr>
          <p:spPr bwMode="auto">
            <a:xfrm>
              <a:off x="500" y="4365898"/>
              <a:ext cx="2416" cy="0"/>
            </a:xfrm>
            <a:prstGeom prst="line">
              <a:avLst/>
            </a:prstGeom>
            <a:noFill/>
            <a:ln w="12700">
              <a:solidFill>
                <a:srgbClr val="CE2887"/>
              </a:solidFill>
              <a:round/>
              <a:headEnd/>
              <a:tailEnd/>
            </a:ln>
          </p:spPr>
          <p:txBody>
            <a:bodyPr>
              <a:spAutoFit/>
            </a:bodyPr>
            <a:lstStyle/>
            <a:p>
              <a:endParaRPr lang="ja-JP" altLang="en-US"/>
            </a:p>
          </p:txBody>
        </p:sp>
        <p:sp>
          <p:nvSpPr>
            <p:cNvPr id="31763" name="Line 13"/>
            <p:cNvSpPr>
              <a:spLocks noChangeShapeType="1"/>
            </p:cNvSpPr>
            <p:nvPr/>
          </p:nvSpPr>
          <p:spPr bwMode="auto">
            <a:xfrm>
              <a:off x="500" y="2709463"/>
              <a:ext cx="2416" cy="0"/>
            </a:xfrm>
            <a:prstGeom prst="line">
              <a:avLst/>
            </a:prstGeom>
            <a:noFill/>
            <a:ln w="12700">
              <a:solidFill>
                <a:srgbClr val="CE2887"/>
              </a:solidFill>
              <a:round/>
              <a:headEnd/>
              <a:tailEnd/>
            </a:ln>
          </p:spPr>
          <p:txBody>
            <a:bodyPr>
              <a:spAutoFit/>
            </a:bodyPr>
            <a:lstStyle/>
            <a:p>
              <a:endParaRPr lang="ja-JP" altLang="en-US"/>
            </a:p>
          </p:txBody>
        </p:sp>
        <p:sp>
          <p:nvSpPr>
            <p:cNvPr id="31764" name="Line 14"/>
            <p:cNvSpPr>
              <a:spLocks noChangeShapeType="1"/>
            </p:cNvSpPr>
            <p:nvPr/>
          </p:nvSpPr>
          <p:spPr bwMode="auto">
            <a:xfrm>
              <a:off x="460" y="4906570"/>
              <a:ext cx="2416" cy="0"/>
            </a:xfrm>
            <a:prstGeom prst="line">
              <a:avLst/>
            </a:prstGeom>
            <a:noFill/>
            <a:ln w="12700">
              <a:solidFill>
                <a:srgbClr val="CE2887"/>
              </a:solidFill>
              <a:round/>
              <a:headEnd/>
              <a:tailEnd/>
            </a:ln>
          </p:spPr>
          <p:txBody>
            <a:bodyPr>
              <a:spAutoFit/>
            </a:bodyPr>
            <a:lstStyle/>
            <a:p>
              <a:endParaRPr lang="ja-JP" altLang="en-US"/>
            </a:p>
          </p:txBody>
        </p:sp>
        <p:sp>
          <p:nvSpPr>
            <p:cNvPr id="31765" name="Line 15"/>
            <p:cNvSpPr>
              <a:spLocks noChangeShapeType="1"/>
            </p:cNvSpPr>
            <p:nvPr/>
          </p:nvSpPr>
          <p:spPr bwMode="auto">
            <a:xfrm>
              <a:off x="492" y="5368421"/>
              <a:ext cx="2416" cy="0"/>
            </a:xfrm>
            <a:prstGeom prst="line">
              <a:avLst/>
            </a:prstGeom>
            <a:noFill/>
            <a:ln w="12700">
              <a:solidFill>
                <a:srgbClr val="CE2887"/>
              </a:solidFill>
              <a:round/>
              <a:headEnd/>
              <a:tailEnd/>
            </a:ln>
          </p:spPr>
          <p:txBody>
            <a:bodyPr>
              <a:spAutoFit/>
            </a:bodyPr>
            <a:lstStyle/>
            <a:p>
              <a:endParaRPr lang="ja-JP" altLang="en-US"/>
            </a:p>
          </p:txBody>
        </p:sp>
        <p:sp>
          <p:nvSpPr>
            <p:cNvPr id="31766" name="Line 16"/>
            <p:cNvSpPr>
              <a:spLocks noChangeShapeType="1"/>
            </p:cNvSpPr>
            <p:nvPr/>
          </p:nvSpPr>
          <p:spPr bwMode="auto">
            <a:xfrm>
              <a:off x="3140" y="2073275"/>
              <a:ext cx="2416" cy="0"/>
            </a:xfrm>
            <a:prstGeom prst="line">
              <a:avLst/>
            </a:prstGeom>
            <a:noFill/>
            <a:ln w="12700">
              <a:solidFill>
                <a:srgbClr val="000099"/>
              </a:solidFill>
              <a:round/>
              <a:headEnd/>
              <a:tailEnd/>
            </a:ln>
          </p:spPr>
          <p:txBody>
            <a:bodyPr>
              <a:spAutoFit/>
            </a:bodyPr>
            <a:lstStyle/>
            <a:p>
              <a:endParaRPr lang="ja-JP" altLang="en-US"/>
            </a:p>
          </p:txBody>
        </p:sp>
        <p:sp>
          <p:nvSpPr>
            <p:cNvPr id="31767" name="Line 17"/>
            <p:cNvSpPr>
              <a:spLocks noChangeShapeType="1"/>
            </p:cNvSpPr>
            <p:nvPr/>
          </p:nvSpPr>
          <p:spPr bwMode="auto">
            <a:xfrm>
              <a:off x="3131" y="2453954"/>
              <a:ext cx="2416" cy="0"/>
            </a:xfrm>
            <a:prstGeom prst="line">
              <a:avLst/>
            </a:prstGeom>
            <a:noFill/>
            <a:ln w="12700">
              <a:solidFill>
                <a:srgbClr val="000099"/>
              </a:solidFill>
              <a:round/>
              <a:headEnd/>
              <a:tailEnd/>
            </a:ln>
          </p:spPr>
          <p:txBody>
            <a:bodyPr>
              <a:spAutoFit/>
            </a:bodyPr>
            <a:lstStyle/>
            <a:p>
              <a:endParaRPr lang="ja-JP" altLang="en-US"/>
            </a:p>
          </p:txBody>
        </p:sp>
        <p:sp>
          <p:nvSpPr>
            <p:cNvPr id="31768" name="Line 18"/>
            <p:cNvSpPr>
              <a:spLocks noChangeShapeType="1"/>
            </p:cNvSpPr>
            <p:nvPr/>
          </p:nvSpPr>
          <p:spPr bwMode="auto">
            <a:xfrm>
              <a:off x="3132" y="4000500"/>
              <a:ext cx="2416" cy="0"/>
            </a:xfrm>
            <a:prstGeom prst="line">
              <a:avLst/>
            </a:prstGeom>
            <a:noFill/>
            <a:ln w="12700">
              <a:solidFill>
                <a:srgbClr val="000099"/>
              </a:solidFill>
              <a:round/>
              <a:headEnd/>
              <a:tailEnd/>
            </a:ln>
          </p:spPr>
          <p:txBody>
            <a:bodyPr>
              <a:spAutoFit/>
            </a:bodyPr>
            <a:lstStyle/>
            <a:p>
              <a:endParaRPr lang="ja-JP" altLang="en-US"/>
            </a:p>
          </p:txBody>
        </p:sp>
        <p:sp>
          <p:nvSpPr>
            <p:cNvPr id="31769" name="Line 19"/>
            <p:cNvSpPr>
              <a:spLocks noChangeShapeType="1"/>
            </p:cNvSpPr>
            <p:nvPr/>
          </p:nvSpPr>
          <p:spPr bwMode="auto">
            <a:xfrm>
              <a:off x="3132" y="4397375"/>
              <a:ext cx="2416" cy="0"/>
            </a:xfrm>
            <a:prstGeom prst="line">
              <a:avLst/>
            </a:prstGeom>
            <a:noFill/>
            <a:ln w="12700">
              <a:solidFill>
                <a:srgbClr val="000099"/>
              </a:solidFill>
              <a:round/>
              <a:headEnd/>
              <a:tailEnd/>
            </a:ln>
          </p:spPr>
          <p:txBody>
            <a:bodyPr>
              <a:spAutoFit/>
            </a:bodyPr>
            <a:lstStyle/>
            <a:p>
              <a:endParaRPr lang="ja-JP" altLang="en-US"/>
            </a:p>
          </p:txBody>
        </p:sp>
      </p:grpSp>
      <p:sp>
        <p:nvSpPr>
          <p:cNvPr id="22" name="Text Box 24"/>
          <p:cNvSpPr txBox="1">
            <a:spLocks noChangeArrowheads="1"/>
          </p:cNvSpPr>
          <p:nvPr/>
        </p:nvSpPr>
        <p:spPr bwMode="auto">
          <a:xfrm>
            <a:off x="919163" y="5702300"/>
            <a:ext cx="5473700" cy="247650"/>
          </a:xfrm>
          <a:prstGeom prst="rect">
            <a:avLst/>
          </a:prstGeom>
          <a:noFill/>
          <a:ln w="19050">
            <a:noFill/>
            <a:miter lim="800000"/>
            <a:headEnd/>
            <a:tailEnd/>
          </a:ln>
          <a:effectLst/>
        </p:spPr>
        <p:txBody>
          <a:bodyPr lIns="91433" tIns="45717" rIns="91433" bIns="45717">
            <a:spAutoFit/>
          </a:bodyPr>
          <a:lstStyle/>
          <a:p>
            <a:pPr defTabSz="970114" eaLnBrk="1" hangingPunct="1">
              <a:spcBef>
                <a:spcPts val="0"/>
              </a:spcBef>
              <a:spcAft>
                <a:spcPts val="0"/>
              </a:spcAft>
              <a:defRPr/>
            </a:pPr>
            <a:r>
              <a:rPr lang="en-US" altLang="ja-JP" sz="1000" dirty="0">
                <a:latin typeface="Tahoma" pitchFamily="34" charset="0"/>
                <a:ea typeface="+mn-ea"/>
              </a:rPr>
              <a:t>※</a:t>
            </a:r>
            <a:r>
              <a:rPr lang="ja-JP" altLang="en-US" sz="1000" dirty="0">
                <a:latin typeface="Tahoma" pitchFamily="34" charset="0"/>
                <a:ea typeface="+mn-ea"/>
              </a:rPr>
              <a:t>上記の他、使用</a:t>
            </a:r>
            <a:r>
              <a:rPr lang="en-US" altLang="ja-JP" sz="1000" dirty="0">
                <a:latin typeface="Tahoma" pitchFamily="34" charset="0"/>
                <a:ea typeface="+mn-ea"/>
              </a:rPr>
              <a:t>OS</a:t>
            </a:r>
            <a:r>
              <a:rPr lang="ja-JP" altLang="en-US" sz="1000" dirty="0">
                <a:latin typeface="Tahoma" pitchFamily="34" charset="0"/>
                <a:ea typeface="+mn-ea"/>
              </a:rPr>
              <a:t>の要求スペックを満たす必要があります。</a:t>
            </a:r>
          </a:p>
        </p:txBody>
      </p:sp>
      <p:sp>
        <p:nvSpPr>
          <p:cNvPr id="31750" name="Line 18"/>
          <p:cNvSpPr>
            <a:spLocks noChangeShapeType="1"/>
          </p:cNvSpPr>
          <p:nvPr/>
        </p:nvSpPr>
        <p:spPr bwMode="auto">
          <a:xfrm>
            <a:off x="4967288" y="3568700"/>
            <a:ext cx="3835400" cy="0"/>
          </a:xfrm>
          <a:prstGeom prst="line">
            <a:avLst/>
          </a:prstGeom>
          <a:noFill/>
          <a:ln w="12700">
            <a:solidFill>
              <a:srgbClr val="000099"/>
            </a:solidFill>
            <a:round/>
            <a:headEnd/>
            <a:tailEnd/>
          </a:ln>
        </p:spPr>
        <p:txBody>
          <a:bodyPr lIns="91433" tIns="45717" rIns="91433" bIns="45717">
            <a:spAutoFit/>
          </a:bodyPr>
          <a:lstStyle/>
          <a:p>
            <a:endParaRPr lang="ja-JP" altLang="en-US"/>
          </a:p>
        </p:txBody>
      </p:sp>
      <p:sp>
        <p:nvSpPr>
          <p:cNvPr id="31751" name="Line 12"/>
          <p:cNvSpPr>
            <a:spLocks noChangeShapeType="1"/>
          </p:cNvSpPr>
          <p:nvPr/>
        </p:nvSpPr>
        <p:spPr bwMode="auto">
          <a:xfrm>
            <a:off x="747714" y="3604360"/>
            <a:ext cx="3835400" cy="0"/>
          </a:xfrm>
          <a:prstGeom prst="line">
            <a:avLst/>
          </a:prstGeom>
          <a:noFill/>
          <a:ln w="12700">
            <a:solidFill>
              <a:srgbClr val="CE2887"/>
            </a:solidFill>
            <a:round/>
            <a:headEnd/>
            <a:tailEnd/>
          </a:ln>
        </p:spPr>
        <p:txBody>
          <a:bodyPr lIns="91433" tIns="45717" rIns="91433" bIns="45717">
            <a:spAutoFit/>
          </a:bodyPr>
          <a:lstStyle/>
          <a:p>
            <a:endParaRPr lang="ja-JP" altLang="en-US"/>
          </a:p>
        </p:txBody>
      </p:sp>
      <p:sp>
        <p:nvSpPr>
          <p:cNvPr id="27" name="正方形/長方形 26"/>
          <p:cNvSpPr/>
          <p:nvPr/>
        </p:nvSpPr>
        <p:spPr>
          <a:xfrm>
            <a:off x="1884317" y="4624188"/>
            <a:ext cx="1934964" cy="215444"/>
          </a:xfrm>
          <a:prstGeom prst="rect">
            <a:avLst/>
          </a:prstGeom>
        </p:spPr>
        <p:txBody>
          <a:bodyPr wrap="square">
            <a:spAutoFit/>
          </a:bodyPr>
          <a:lstStyle/>
          <a:p>
            <a:pPr eaLnBrk="1" hangingPunct="1"/>
            <a:r>
              <a:rPr lang="en-US" altLang="ja-JP" sz="800" dirty="0">
                <a:latin typeface="Calibri" pitchFamily="34" charset="0"/>
              </a:rPr>
              <a:t>※  IP</a:t>
            </a:r>
            <a:r>
              <a:rPr lang="ja-JP" altLang="en-US" sz="800" dirty="0">
                <a:latin typeface="Calibri" pitchFamily="34" charset="0"/>
              </a:rPr>
              <a:t>直収版の場合　</a:t>
            </a:r>
            <a:r>
              <a:rPr lang="en-US" altLang="ja-JP" sz="800" dirty="0">
                <a:latin typeface="Calibri" pitchFamily="34" charset="0"/>
              </a:rPr>
              <a:t>2</a:t>
            </a:r>
            <a:r>
              <a:rPr lang="ja-JP" altLang="en-US" sz="800" dirty="0">
                <a:latin typeface="Calibri" pitchFamily="34" charset="0"/>
              </a:rPr>
              <a:t>ポート必要です</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ご質問・お問い合わせ</a:t>
            </a:r>
            <a:endParaRPr kumimoji="1" lang="ja-JP" altLang="en-US" dirty="0"/>
          </a:p>
        </p:txBody>
      </p:sp>
      <p:sp>
        <p:nvSpPr>
          <p:cNvPr id="3" name="スライド番号プレースホルダー 2"/>
          <p:cNvSpPr>
            <a:spLocks noGrp="1"/>
          </p:cNvSpPr>
          <p:nvPr>
            <p:ph type="sldNum" sz="quarter" idx="12"/>
          </p:nvPr>
        </p:nvSpPr>
        <p:spPr/>
        <p:txBody>
          <a:bodyPr/>
          <a:lstStyle/>
          <a:p>
            <a:fld id="{87E4652D-A9C0-4943-A727-07023F96099E}" type="slidenum">
              <a:rPr lang="ja-JP" altLang="en-US" smtClean="0"/>
              <a:pPr/>
              <a:t>15</a:t>
            </a:fld>
            <a:endParaRPr lang="ja-JP" altLang="en-US"/>
          </a:p>
        </p:txBody>
      </p:sp>
      <p:sp>
        <p:nvSpPr>
          <p:cNvPr id="5" name="スライド番号プレースホルダ 64"/>
          <p:cNvSpPr txBox="1">
            <a:spLocks/>
          </p:cNvSpPr>
          <p:nvPr/>
        </p:nvSpPr>
        <p:spPr>
          <a:xfrm>
            <a:off x="200025" y="6310313"/>
            <a:ext cx="9504363" cy="365125"/>
          </a:xfrm>
          <a:prstGeom prst="rect">
            <a:avLst/>
          </a:prstGeom>
        </p:spPr>
        <p:txBody>
          <a:bodyPr vert="horz" wrap="square" lIns="95767" tIns="47884" rIns="95767" bIns="47884" numCol="1" anchor="ctr" anchorCtr="0" compatLnSpc="1">
            <a:prstTxWarp prst="textNoShape">
              <a:avLst/>
            </a:prstTxWarp>
          </a:bodyPr>
          <a:lstStyle>
            <a:defPPr>
              <a:defRPr lang="ja-JP"/>
            </a:defPPr>
            <a:lvl1pPr algn="ctr" defTabSz="968375" rtl="0" eaLnBrk="1" fontAlgn="base" hangingPunct="1">
              <a:spcBef>
                <a:spcPct val="0"/>
              </a:spcBef>
              <a:spcAft>
                <a:spcPct val="0"/>
              </a:spcAft>
              <a:defRPr kumimoji="1" sz="1300" kern="1200">
                <a:solidFill>
                  <a:srgbClr val="898989"/>
                </a:solidFill>
                <a:latin typeface="Arial" charset="0"/>
                <a:ea typeface="ＭＳ Ｐゴシック" charset="-128"/>
                <a:cs typeface="+mn-cs"/>
              </a:defRPr>
            </a:lvl1pPr>
            <a:lvl2pPr marL="482600" indent="-25400" algn="l" defTabSz="968375" rtl="0" eaLnBrk="0" fontAlgn="base" hangingPunct="0">
              <a:spcBef>
                <a:spcPct val="0"/>
              </a:spcBef>
              <a:spcAft>
                <a:spcPct val="0"/>
              </a:spcAft>
              <a:defRPr kumimoji="1" sz="1900" kern="1200">
                <a:solidFill>
                  <a:schemeClr val="tx1"/>
                </a:solidFill>
                <a:latin typeface="Arial" charset="0"/>
                <a:ea typeface="ＭＳ Ｐゴシック" charset="-128"/>
                <a:cs typeface="+mn-cs"/>
              </a:defRPr>
            </a:lvl2pPr>
            <a:lvl3pPr marL="968375" indent="-53975" algn="l" defTabSz="968375" rtl="0" eaLnBrk="0" fontAlgn="base" hangingPunct="0">
              <a:spcBef>
                <a:spcPct val="0"/>
              </a:spcBef>
              <a:spcAft>
                <a:spcPct val="0"/>
              </a:spcAft>
              <a:defRPr kumimoji="1" sz="1900" kern="1200">
                <a:solidFill>
                  <a:schemeClr val="tx1"/>
                </a:solidFill>
                <a:latin typeface="Arial" charset="0"/>
                <a:ea typeface="ＭＳ Ｐゴシック" charset="-128"/>
                <a:cs typeface="+mn-cs"/>
              </a:defRPr>
            </a:lvl3pPr>
            <a:lvl4pPr marL="1452563" indent="-80963" algn="l" defTabSz="968375" rtl="0" eaLnBrk="0" fontAlgn="base" hangingPunct="0">
              <a:spcBef>
                <a:spcPct val="0"/>
              </a:spcBef>
              <a:spcAft>
                <a:spcPct val="0"/>
              </a:spcAft>
              <a:defRPr kumimoji="1" sz="1900" kern="1200">
                <a:solidFill>
                  <a:schemeClr val="tx1"/>
                </a:solidFill>
                <a:latin typeface="Arial" charset="0"/>
                <a:ea typeface="ＭＳ Ｐゴシック" charset="-128"/>
                <a:cs typeface="+mn-cs"/>
              </a:defRPr>
            </a:lvl4pPr>
            <a:lvl5pPr marL="1938338" indent="-109538" algn="l" defTabSz="968375" rtl="0" eaLnBrk="0" fontAlgn="base" hangingPunct="0">
              <a:spcBef>
                <a:spcPct val="0"/>
              </a:spcBef>
              <a:spcAft>
                <a:spcPct val="0"/>
              </a:spcAft>
              <a:defRPr kumimoji="1" sz="1900" kern="1200">
                <a:solidFill>
                  <a:schemeClr val="tx1"/>
                </a:solidFill>
                <a:latin typeface="Arial" charset="0"/>
                <a:ea typeface="ＭＳ Ｐゴシック" charset="-128"/>
                <a:cs typeface="+mn-cs"/>
              </a:defRPr>
            </a:lvl5pPr>
            <a:lvl6pPr marL="2286000" algn="l" defTabSz="914400" rtl="0" eaLnBrk="1" latinLnBrk="0" hangingPunct="1">
              <a:defRPr kumimoji="1" sz="1900" kern="1200">
                <a:solidFill>
                  <a:schemeClr val="tx1"/>
                </a:solidFill>
                <a:latin typeface="Arial" charset="0"/>
                <a:ea typeface="ＭＳ Ｐゴシック" charset="-128"/>
                <a:cs typeface="+mn-cs"/>
              </a:defRPr>
            </a:lvl6pPr>
            <a:lvl7pPr marL="2743200" algn="l" defTabSz="914400" rtl="0" eaLnBrk="1" latinLnBrk="0" hangingPunct="1">
              <a:defRPr kumimoji="1" sz="1900" kern="1200">
                <a:solidFill>
                  <a:schemeClr val="tx1"/>
                </a:solidFill>
                <a:latin typeface="Arial" charset="0"/>
                <a:ea typeface="ＭＳ Ｐゴシック" charset="-128"/>
                <a:cs typeface="+mn-cs"/>
              </a:defRPr>
            </a:lvl7pPr>
            <a:lvl8pPr marL="3200400" algn="l" defTabSz="914400" rtl="0" eaLnBrk="1" latinLnBrk="0" hangingPunct="1">
              <a:defRPr kumimoji="1" sz="1900" kern="1200">
                <a:solidFill>
                  <a:schemeClr val="tx1"/>
                </a:solidFill>
                <a:latin typeface="Arial" charset="0"/>
                <a:ea typeface="ＭＳ Ｐゴシック" charset="-128"/>
                <a:cs typeface="+mn-cs"/>
              </a:defRPr>
            </a:lvl8pPr>
            <a:lvl9pPr marL="3657600" algn="l" defTabSz="914400" rtl="0" eaLnBrk="1" latinLnBrk="0" hangingPunct="1">
              <a:defRPr kumimoji="1" sz="1900" kern="1200">
                <a:solidFill>
                  <a:schemeClr val="tx1"/>
                </a:solidFill>
                <a:latin typeface="Arial" charset="0"/>
                <a:ea typeface="ＭＳ Ｐゴシック" charset="-128"/>
                <a:cs typeface="+mn-cs"/>
              </a:defRPr>
            </a:lvl9pPr>
          </a:lstStyle>
          <a:p>
            <a:pPr>
              <a:defRPr/>
            </a:pPr>
            <a:fld id="{4F3DECBF-61C8-4331-95DC-91FA8E0A35AA}" type="slidenum">
              <a:rPr lang="ja-JP" altLang="en-US" smtClean="0"/>
              <a:pPr>
                <a:defRPr/>
              </a:pPr>
              <a:t>15</a:t>
            </a:fld>
            <a:endParaRPr lang="ja-JP" altLang="en-US" dirty="0"/>
          </a:p>
        </p:txBody>
      </p:sp>
      <p:sp>
        <p:nvSpPr>
          <p:cNvPr id="6" name="Text Box 2"/>
          <p:cNvSpPr txBox="1">
            <a:spLocks noChangeArrowheads="1"/>
          </p:cNvSpPr>
          <p:nvPr/>
        </p:nvSpPr>
        <p:spPr bwMode="auto">
          <a:xfrm>
            <a:off x="2879725" y="2286000"/>
            <a:ext cx="4537075" cy="2123658"/>
          </a:xfrm>
          <a:prstGeom prst="rect">
            <a:avLst/>
          </a:prstGeom>
          <a:noFill/>
          <a:ln w="3175">
            <a:noFill/>
            <a:miter lim="800000"/>
            <a:headEnd/>
            <a:tailEnd/>
          </a:ln>
          <a:effectLst/>
        </p:spPr>
        <p:txBody>
          <a:bodyPr>
            <a:spAutoFit/>
          </a:bodyPr>
          <a:lstStyle/>
          <a:p>
            <a:pPr fontAlgn="ctr">
              <a:defRPr/>
            </a:pPr>
            <a:r>
              <a:rPr lang="ja-JP" altLang="en-US" sz="2000" dirty="0">
                <a:latin typeface="+mn-ea"/>
                <a:ea typeface="+mn-ea"/>
              </a:rPr>
              <a:t>サクシード株式会社</a:t>
            </a:r>
          </a:p>
          <a:p>
            <a:pPr fontAlgn="ctr">
              <a:defRPr/>
            </a:pPr>
            <a:endParaRPr lang="ja-JP" altLang="en-US" sz="1400" dirty="0">
              <a:latin typeface="+mn-ea"/>
              <a:ea typeface="+mn-ea"/>
            </a:endParaRPr>
          </a:p>
          <a:p>
            <a:pPr fontAlgn="ctr">
              <a:defRPr/>
            </a:pPr>
            <a:r>
              <a:rPr lang="ja-JP" altLang="en-US" sz="1400" dirty="0">
                <a:latin typeface="+mn-ea"/>
              </a:rPr>
              <a:t>東京都中央区新川</a:t>
            </a:r>
            <a:r>
              <a:rPr lang="en-US" altLang="ja-JP" sz="1400" dirty="0">
                <a:latin typeface="+mn-ea"/>
              </a:rPr>
              <a:t>1-8-6 </a:t>
            </a:r>
            <a:r>
              <a:rPr lang="ja-JP" altLang="en-US" sz="1400" dirty="0">
                <a:latin typeface="+mn-ea"/>
              </a:rPr>
              <a:t>秩父ビルディング</a:t>
            </a:r>
          </a:p>
          <a:p>
            <a:pPr fontAlgn="ctr">
              <a:defRPr/>
            </a:pPr>
            <a:endParaRPr lang="ja-JP" altLang="en-US" sz="1400" dirty="0">
              <a:latin typeface="+mn-ea"/>
            </a:endParaRPr>
          </a:p>
          <a:p>
            <a:pPr fontAlgn="ctr">
              <a:defRPr/>
            </a:pPr>
            <a:r>
              <a:rPr lang="ja-JP" altLang="en-US" sz="1400" dirty="0">
                <a:latin typeface="+mn-ea"/>
              </a:rPr>
              <a:t>電話</a:t>
            </a:r>
            <a:r>
              <a:rPr lang="en-US" altLang="ja-JP" sz="1400" dirty="0">
                <a:latin typeface="+mn-ea"/>
              </a:rPr>
              <a:t>(</a:t>
            </a:r>
            <a:r>
              <a:rPr lang="ja-JP" altLang="en-US" sz="1400" dirty="0">
                <a:latin typeface="+mn-ea"/>
              </a:rPr>
              <a:t>直通</a:t>
            </a:r>
            <a:r>
              <a:rPr lang="en-US" altLang="ja-JP" sz="1400" dirty="0">
                <a:latin typeface="+mn-ea"/>
              </a:rPr>
              <a:t>)	03-5542-0536</a:t>
            </a:r>
            <a:r>
              <a:rPr lang="ja-JP" altLang="en-US" sz="1400" dirty="0">
                <a:latin typeface="+mn-ea"/>
              </a:rPr>
              <a:t>　「見えＴＥＬ君担当」</a:t>
            </a:r>
            <a:endParaRPr lang="en-US" altLang="ja-JP" sz="1400" dirty="0">
              <a:latin typeface="+mn-ea"/>
            </a:endParaRPr>
          </a:p>
          <a:p>
            <a:pPr fontAlgn="ctr">
              <a:defRPr/>
            </a:pPr>
            <a:r>
              <a:rPr lang="ja-JP" altLang="en-US" sz="1400" dirty="0">
                <a:latin typeface="+mn-ea"/>
              </a:rPr>
              <a:t>電話</a:t>
            </a:r>
            <a:r>
              <a:rPr lang="en-US" altLang="ja-JP" sz="1400" dirty="0">
                <a:latin typeface="+mn-ea"/>
              </a:rPr>
              <a:t>(</a:t>
            </a:r>
            <a:r>
              <a:rPr lang="ja-JP" altLang="en-US" sz="1400" dirty="0">
                <a:latin typeface="+mn-ea"/>
              </a:rPr>
              <a:t>代表</a:t>
            </a:r>
            <a:r>
              <a:rPr lang="en-US" altLang="ja-JP" sz="1400" dirty="0">
                <a:latin typeface="+mn-ea"/>
              </a:rPr>
              <a:t>)	03-3553-1409</a:t>
            </a:r>
          </a:p>
          <a:p>
            <a:pPr fontAlgn="ctr">
              <a:defRPr/>
            </a:pPr>
            <a:r>
              <a:rPr lang="en-US" altLang="ja-JP" sz="1400" dirty="0">
                <a:latin typeface="+mn-ea"/>
                <a:ea typeface="+mn-ea"/>
              </a:rPr>
              <a:t>Fax	03-3553-1407</a:t>
            </a:r>
          </a:p>
          <a:p>
            <a:pPr fontAlgn="ctr">
              <a:defRPr/>
            </a:pPr>
            <a:r>
              <a:rPr lang="ja-JP" altLang="en-US" sz="1400" dirty="0">
                <a:latin typeface="+mn-ea"/>
                <a:ea typeface="+mn-ea"/>
              </a:rPr>
              <a:t>メール</a:t>
            </a:r>
            <a:r>
              <a:rPr lang="en-US" altLang="ja-JP" sz="1400" dirty="0">
                <a:latin typeface="+mn-ea"/>
                <a:ea typeface="+mn-ea"/>
              </a:rPr>
              <a:t>	info@succ.co.jp</a:t>
            </a:r>
          </a:p>
          <a:p>
            <a:pPr fontAlgn="ctr">
              <a:defRPr/>
            </a:pPr>
            <a:r>
              <a:rPr lang="en-US" altLang="ja-JP" sz="1400" dirty="0">
                <a:latin typeface="+mn-ea"/>
                <a:ea typeface="+mn-ea"/>
              </a:rPr>
              <a:t>Web	</a:t>
            </a:r>
            <a:r>
              <a:rPr lang="en-US" altLang="ja-JP" sz="1400" u="sng" dirty="0">
                <a:solidFill>
                  <a:schemeClr val="folHlink"/>
                </a:solidFill>
                <a:latin typeface="+mn-ea"/>
                <a:ea typeface="+mn-ea"/>
              </a:rPr>
              <a:t>https://www.succ.co.jp/</a:t>
            </a:r>
          </a:p>
        </p:txBody>
      </p:sp>
    </p:spTree>
    <p:extLst>
      <p:ext uri="{BB962C8B-B14F-4D97-AF65-F5344CB8AC3E}">
        <p14:creationId xmlns:p14="http://schemas.microsoft.com/office/powerpoint/2010/main" val="390982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ja-JP" altLang="en-US" dirty="0"/>
              <a:t>システム構成例</a:t>
            </a:r>
          </a:p>
        </p:txBody>
      </p:sp>
      <p:sp>
        <p:nvSpPr>
          <p:cNvPr id="7171" name="スライド番号プレースホルダ 64"/>
          <p:cNvSpPr>
            <a:spLocks noGrp="1"/>
          </p:cNvSpPr>
          <p:nvPr>
            <p:ph type="sldNum" sz="quarter" idx="12"/>
          </p:nvPr>
        </p:nvSpPr>
        <p:spPr bwMode="auto">
          <a:noFill/>
          <a:ln>
            <a:miter lim="800000"/>
            <a:headEnd/>
            <a:tailEnd/>
          </a:ln>
        </p:spPr>
        <p:txBody>
          <a:bodyPr/>
          <a:lstStyle/>
          <a:p>
            <a:fld id="{37AF1B70-FBD9-460B-B2B5-A8E3621A598D}" type="slidenum">
              <a:rPr lang="ja-JP" altLang="en-US"/>
              <a:pPr/>
              <a:t>1</a:t>
            </a:fld>
            <a:endParaRPr lang="ja-JP" altLang="en-US"/>
          </a:p>
        </p:txBody>
      </p:sp>
      <p:grpSp>
        <p:nvGrpSpPr>
          <p:cNvPr id="7172" name="グループ化 77"/>
          <p:cNvGrpSpPr>
            <a:grpSpLocks/>
          </p:cNvGrpSpPr>
          <p:nvPr/>
        </p:nvGrpSpPr>
        <p:grpSpPr bwMode="auto">
          <a:xfrm>
            <a:off x="7821613" y="1630363"/>
            <a:ext cx="1882775" cy="3829050"/>
            <a:chOff x="7981952" y="1357313"/>
            <a:chExt cx="2027238" cy="3830087"/>
          </a:xfrm>
        </p:grpSpPr>
        <p:sp>
          <p:nvSpPr>
            <p:cNvPr id="45" name="Rectangle 42"/>
            <p:cNvSpPr>
              <a:spLocks noChangeArrowheads="1"/>
            </p:cNvSpPr>
            <p:nvPr/>
          </p:nvSpPr>
          <p:spPr bwMode="auto">
            <a:xfrm>
              <a:off x="8033231" y="1357313"/>
              <a:ext cx="1729819" cy="3787212"/>
            </a:xfrm>
            <a:prstGeom prst="rect">
              <a:avLst/>
            </a:prstGeom>
            <a:solidFill>
              <a:srgbClr val="99CCFF"/>
            </a:solidFill>
            <a:ln w="3175">
              <a:solidFill>
                <a:srgbClr val="0070C0"/>
              </a:solidFill>
              <a:miter lim="800000"/>
              <a:headEnd/>
              <a:tailEnd/>
            </a:ln>
            <a:effectLst/>
          </p:spPr>
          <p:txBody>
            <a:bodyPr wrap="none" lIns="97006" tIns="48503" rIns="97006" bIns="48503" anchor="ctr"/>
            <a:lstStyle/>
            <a:p>
              <a:pPr defTabSz="970050" eaLnBrk="1" fontAlgn="auto" hangingPunct="1">
                <a:spcBef>
                  <a:spcPts val="0"/>
                </a:spcBef>
                <a:spcAft>
                  <a:spcPts val="0"/>
                </a:spcAft>
                <a:defRPr/>
              </a:pPr>
              <a:endParaRPr lang="ja-JP" altLang="en-US" sz="800" dirty="0">
                <a:latin typeface="+mj-ea"/>
                <a:ea typeface="+mj-ea"/>
              </a:endParaRPr>
            </a:p>
          </p:txBody>
        </p:sp>
        <p:sp>
          <p:nvSpPr>
            <p:cNvPr id="2" name="Text Box 43"/>
            <p:cNvSpPr txBox="1">
              <a:spLocks noChangeArrowheads="1"/>
            </p:cNvSpPr>
            <p:nvPr/>
          </p:nvSpPr>
          <p:spPr bwMode="auto">
            <a:xfrm>
              <a:off x="8110149" y="1684427"/>
              <a:ext cx="1899041" cy="344268"/>
            </a:xfrm>
            <a:prstGeom prst="rect">
              <a:avLst/>
            </a:prstGeom>
            <a:noFill/>
            <a:ln w="38100" cmpd="dbl">
              <a:noFill/>
              <a:miter lim="800000"/>
              <a:headEnd/>
              <a:tailEnd/>
            </a:ln>
          </p:spPr>
          <p:txBody>
            <a:bodyPr lIns="97006" tIns="48503" rIns="97006" bIns="48503">
              <a:spAutoFit/>
            </a:bodyPr>
            <a:lstStyle/>
            <a:p>
              <a:pPr defTabSz="969836" eaLnBrk="1" hangingPunct="1">
                <a:defRPr/>
              </a:pPr>
              <a:r>
                <a:rPr lang="en-US" altLang="ja-JP" sz="800" dirty="0">
                  <a:latin typeface="+mj-ea"/>
                  <a:ea typeface="+mj-ea"/>
                </a:rPr>
                <a:t>INS64</a:t>
              </a:r>
              <a:r>
                <a:rPr lang="ja-JP" altLang="en-US" sz="800" dirty="0">
                  <a:latin typeface="+mj-ea"/>
                  <a:ea typeface="+mj-ea"/>
                </a:rPr>
                <a:t>・</a:t>
              </a:r>
              <a:r>
                <a:rPr lang="en-US" altLang="ja-JP" sz="800" dirty="0">
                  <a:latin typeface="+mj-ea"/>
                  <a:ea typeface="+mj-ea"/>
                </a:rPr>
                <a:t>INS1500</a:t>
              </a:r>
              <a:r>
                <a:rPr lang="ja-JP" altLang="en-US" sz="800" dirty="0">
                  <a:latin typeface="+mj-ea"/>
                  <a:ea typeface="+mj-ea"/>
                </a:rPr>
                <a:t>・アナログ</a:t>
              </a:r>
              <a:endParaRPr lang="en-US" altLang="ja-JP" sz="800" dirty="0">
                <a:latin typeface="+mj-ea"/>
                <a:ea typeface="+mj-ea"/>
              </a:endParaRPr>
            </a:p>
            <a:p>
              <a:pPr defTabSz="969836" eaLnBrk="1" hangingPunct="1">
                <a:defRPr/>
              </a:pPr>
              <a:r>
                <a:rPr lang="ja-JP" altLang="en-US" sz="800" dirty="0">
                  <a:latin typeface="+mj-ea"/>
                  <a:ea typeface="+mj-ea"/>
                </a:rPr>
                <a:t>（</a:t>
              </a:r>
              <a:r>
                <a:rPr lang="en-US" altLang="ja-JP" sz="800" dirty="0">
                  <a:latin typeface="+mj-ea"/>
                  <a:ea typeface="+mj-ea"/>
                </a:rPr>
                <a:t>VoIP GW</a:t>
              </a:r>
              <a:r>
                <a:rPr lang="ja-JP" altLang="en-US" sz="800" dirty="0">
                  <a:latin typeface="+mj-ea"/>
                  <a:ea typeface="+mj-ea"/>
                </a:rPr>
                <a:t>による変換を含む</a:t>
              </a:r>
              <a:r>
                <a:rPr lang="en-US" altLang="ja-JP" sz="800" dirty="0">
                  <a:latin typeface="+mj-ea"/>
                  <a:ea typeface="+mj-ea"/>
                </a:rPr>
                <a:t>)</a:t>
              </a:r>
            </a:p>
          </p:txBody>
        </p:sp>
        <p:sp>
          <p:nvSpPr>
            <p:cNvPr id="47" name="Rectangle 44"/>
            <p:cNvSpPr>
              <a:spLocks noChangeArrowheads="1"/>
            </p:cNvSpPr>
            <p:nvPr/>
          </p:nvSpPr>
          <p:spPr bwMode="auto">
            <a:xfrm>
              <a:off x="7981952" y="1463704"/>
              <a:ext cx="709362" cy="220723"/>
            </a:xfrm>
            <a:prstGeom prst="rect">
              <a:avLst/>
            </a:prstGeom>
            <a:noFill/>
            <a:ln w="38100" cmpd="dbl">
              <a:noFill/>
              <a:miter lim="800000"/>
              <a:headEnd/>
              <a:tailEnd/>
            </a:ln>
            <a:effectLst/>
          </p:spPr>
          <p:txBody>
            <a:bodyPr wrap="none" lIns="97006" tIns="48503" rIns="97006" bIns="48503">
              <a:spAutoFit/>
            </a:bodyPr>
            <a:lstStyle/>
            <a:p>
              <a:pPr defTabSz="970050" eaLnBrk="1" hangingPunct="1">
                <a:spcBef>
                  <a:spcPts val="0"/>
                </a:spcBef>
                <a:spcAft>
                  <a:spcPts val="0"/>
                </a:spcAft>
                <a:defRPr/>
              </a:pPr>
              <a:r>
                <a:rPr lang="en-US" altLang="ja-JP" sz="800" dirty="0">
                  <a:effectLst>
                    <a:outerShdw blurRad="38100" dist="38100" dir="2700000" algn="tl">
                      <a:srgbClr val="C0C0C0"/>
                    </a:outerShdw>
                  </a:effectLst>
                  <a:latin typeface="+mj-ea"/>
                  <a:ea typeface="+mj-ea"/>
                </a:rPr>
                <a:t>◆</a:t>
              </a:r>
              <a:r>
                <a:rPr lang="ja-JP" altLang="en-US" sz="800" dirty="0">
                  <a:effectLst>
                    <a:outerShdw blurRad="38100" dist="38100" dir="2700000" algn="tl">
                      <a:srgbClr val="C0C0C0"/>
                    </a:outerShdw>
                  </a:effectLst>
                  <a:latin typeface="+mj-ea"/>
                  <a:ea typeface="+mj-ea"/>
                </a:rPr>
                <a:t>対応回線</a:t>
              </a:r>
            </a:p>
          </p:txBody>
        </p:sp>
        <p:sp>
          <p:nvSpPr>
            <p:cNvPr id="48" name="Rectangle 45"/>
            <p:cNvSpPr>
              <a:spLocks noChangeArrowheads="1"/>
            </p:cNvSpPr>
            <p:nvPr/>
          </p:nvSpPr>
          <p:spPr bwMode="auto">
            <a:xfrm>
              <a:off x="7993917" y="2114755"/>
              <a:ext cx="1227282" cy="220723"/>
            </a:xfrm>
            <a:prstGeom prst="rect">
              <a:avLst/>
            </a:prstGeom>
            <a:noFill/>
            <a:ln w="38100" cmpd="dbl">
              <a:noFill/>
              <a:miter lim="800000"/>
              <a:headEnd/>
              <a:tailEnd/>
            </a:ln>
            <a:effectLst/>
          </p:spPr>
          <p:txBody>
            <a:bodyPr wrap="none" lIns="97006" tIns="48503" rIns="97006" bIns="48503">
              <a:spAutoFit/>
            </a:bodyPr>
            <a:lstStyle/>
            <a:p>
              <a:pPr defTabSz="970050" eaLnBrk="1" hangingPunct="1">
                <a:spcBef>
                  <a:spcPts val="0"/>
                </a:spcBef>
                <a:spcAft>
                  <a:spcPts val="0"/>
                </a:spcAft>
                <a:defRPr/>
              </a:pPr>
              <a:r>
                <a:rPr lang="en-US" altLang="ja-JP" sz="800" dirty="0">
                  <a:effectLst>
                    <a:outerShdw blurRad="38100" dist="38100" dir="2700000" algn="tl">
                      <a:srgbClr val="C0C0C0"/>
                    </a:outerShdw>
                  </a:effectLst>
                  <a:latin typeface="+mj-ea"/>
                  <a:ea typeface="+mj-ea"/>
                </a:rPr>
                <a:t>◆PBX</a:t>
              </a:r>
              <a:r>
                <a:rPr lang="ja-JP" altLang="en-US" sz="800" dirty="0">
                  <a:effectLst>
                    <a:outerShdw blurRad="38100" dist="38100" dir="2700000" algn="tl">
                      <a:srgbClr val="C0C0C0"/>
                    </a:outerShdw>
                  </a:effectLst>
                  <a:latin typeface="+mj-ea"/>
                  <a:ea typeface="+mj-ea"/>
                </a:rPr>
                <a:t>（アダプタとのＩＦ）</a:t>
              </a:r>
            </a:p>
          </p:txBody>
        </p:sp>
        <p:sp>
          <p:nvSpPr>
            <p:cNvPr id="49" name="Rectangle 46"/>
            <p:cNvSpPr>
              <a:spLocks noChangeArrowheads="1"/>
            </p:cNvSpPr>
            <p:nvPr/>
          </p:nvSpPr>
          <p:spPr bwMode="auto">
            <a:xfrm>
              <a:off x="8000754" y="2775334"/>
              <a:ext cx="606804" cy="220723"/>
            </a:xfrm>
            <a:prstGeom prst="rect">
              <a:avLst/>
            </a:prstGeom>
            <a:noFill/>
            <a:ln w="38100" cmpd="dbl">
              <a:noFill/>
              <a:miter lim="800000"/>
              <a:headEnd/>
              <a:tailEnd/>
            </a:ln>
            <a:effectLst/>
          </p:spPr>
          <p:txBody>
            <a:bodyPr wrap="none" lIns="97006" tIns="48503" rIns="97006" bIns="48503">
              <a:spAutoFit/>
            </a:bodyPr>
            <a:lstStyle/>
            <a:p>
              <a:pPr defTabSz="970050" eaLnBrk="1" hangingPunct="1">
                <a:spcBef>
                  <a:spcPts val="0"/>
                </a:spcBef>
                <a:spcAft>
                  <a:spcPts val="0"/>
                </a:spcAft>
                <a:defRPr/>
              </a:pPr>
              <a:r>
                <a:rPr lang="en-US" altLang="ja-JP" sz="800" dirty="0">
                  <a:effectLst>
                    <a:outerShdw blurRad="38100" dist="38100" dir="2700000" algn="tl">
                      <a:srgbClr val="C0C0C0"/>
                    </a:outerShdw>
                  </a:effectLst>
                  <a:latin typeface="+mj-ea"/>
                  <a:ea typeface="+mj-ea"/>
                </a:rPr>
                <a:t>◆</a:t>
              </a:r>
              <a:r>
                <a:rPr lang="ja-JP" altLang="en-US" sz="800" dirty="0">
                  <a:effectLst>
                    <a:outerShdw blurRad="38100" dist="38100" dir="2700000" algn="tl">
                      <a:srgbClr val="C0C0C0"/>
                    </a:outerShdw>
                  </a:effectLst>
                  <a:latin typeface="+mj-ea"/>
                  <a:ea typeface="+mj-ea"/>
                </a:rPr>
                <a:t>電話機</a:t>
              </a:r>
            </a:p>
          </p:txBody>
        </p:sp>
        <p:sp>
          <p:nvSpPr>
            <p:cNvPr id="1073" name="Text Box 47"/>
            <p:cNvSpPr txBox="1">
              <a:spLocks noChangeArrowheads="1"/>
            </p:cNvSpPr>
            <p:nvPr/>
          </p:nvSpPr>
          <p:spPr bwMode="auto">
            <a:xfrm>
              <a:off x="8110149" y="3046870"/>
              <a:ext cx="1712726" cy="466851"/>
            </a:xfrm>
            <a:prstGeom prst="rect">
              <a:avLst/>
            </a:prstGeom>
            <a:noFill/>
            <a:ln w="38100" cmpd="dbl">
              <a:noFill/>
              <a:miter lim="800000"/>
              <a:headEnd/>
              <a:tailEnd/>
            </a:ln>
          </p:spPr>
          <p:txBody>
            <a:bodyPr lIns="97006" tIns="48503" rIns="97006" bIns="48503">
              <a:spAutoFit/>
            </a:bodyPr>
            <a:lstStyle/>
            <a:p>
              <a:pPr defTabSz="969836" eaLnBrk="1" hangingPunct="1">
                <a:defRPr/>
              </a:pPr>
              <a:r>
                <a:rPr lang="ja-JP" altLang="en-US" sz="800" dirty="0">
                  <a:latin typeface="+mj-ea"/>
                  <a:ea typeface="+mj-ea"/>
                </a:rPr>
                <a:t>全ての既存電話機が対象</a:t>
              </a:r>
            </a:p>
            <a:p>
              <a:pPr defTabSz="969836" eaLnBrk="1" hangingPunct="1">
                <a:defRPr/>
              </a:pPr>
              <a:r>
                <a:rPr lang="ja-JP" altLang="en-US" sz="800" dirty="0">
                  <a:latin typeface="+mj-ea"/>
                  <a:ea typeface="+mj-ea"/>
                </a:rPr>
                <a:t>（ボタン電話、多機能電話、</a:t>
              </a:r>
            </a:p>
            <a:p>
              <a:pPr defTabSz="969836" eaLnBrk="1" hangingPunct="1">
                <a:defRPr/>
              </a:pPr>
              <a:r>
                <a:rPr lang="ja-JP" altLang="en-US" sz="800" dirty="0">
                  <a:latin typeface="+mj-ea"/>
                  <a:ea typeface="+mj-ea"/>
                </a:rPr>
                <a:t>デジタル電話等）</a:t>
              </a:r>
            </a:p>
          </p:txBody>
        </p:sp>
        <p:sp>
          <p:nvSpPr>
            <p:cNvPr id="51" name="Rectangle 48"/>
            <p:cNvSpPr>
              <a:spLocks noChangeArrowheads="1"/>
            </p:cNvSpPr>
            <p:nvPr/>
          </p:nvSpPr>
          <p:spPr bwMode="auto">
            <a:xfrm>
              <a:off x="8004172" y="3748735"/>
              <a:ext cx="825596" cy="220722"/>
            </a:xfrm>
            <a:prstGeom prst="rect">
              <a:avLst/>
            </a:prstGeom>
            <a:noFill/>
            <a:ln w="38100" cmpd="dbl">
              <a:noFill/>
              <a:miter lim="800000"/>
              <a:headEnd/>
              <a:tailEnd/>
            </a:ln>
            <a:effectLst/>
          </p:spPr>
          <p:txBody>
            <a:bodyPr wrap="none" lIns="97006" tIns="48503" rIns="97006" bIns="48503">
              <a:spAutoFit/>
            </a:bodyPr>
            <a:lstStyle/>
            <a:p>
              <a:pPr defTabSz="970050" eaLnBrk="1" hangingPunct="1">
                <a:spcBef>
                  <a:spcPts val="0"/>
                </a:spcBef>
                <a:spcAft>
                  <a:spcPts val="0"/>
                </a:spcAft>
                <a:defRPr/>
              </a:pPr>
              <a:r>
                <a:rPr lang="en-US" altLang="ja-JP" sz="800" dirty="0">
                  <a:effectLst>
                    <a:outerShdw blurRad="38100" dist="38100" dir="2700000" algn="tl">
                      <a:srgbClr val="C0C0C0"/>
                    </a:outerShdw>
                  </a:effectLst>
                  <a:latin typeface="+mj-ea"/>
                  <a:ea typeface="+mj-ea"/>
                </a:rPr>
                <a:t>◆</a:t>
              </a:r>
              <a:r>
                <a:rPr lang="ja-JP" altLang="en-US" sz="800" dirty="0">
                  <a:effectLst>
                    <a:outerShdw blurRad="38100" dist="38100" dir="2700000" algn="tl">
                      <a:srgbClr val="C0C0C0"/>
                    </a:outerShdw>
                  </a:effectLst>
                  <a:latin typeface="+mj-ea"/>
                  <a:ea typeface="+mj-ea"/>
                </a:rPr>
                <a:t>ＣＴＩアダプタ</a:t>
              </a:r>
            </a:p>
          </p:txBody>
        </p:sp>
        <p:sp>
          <p:nvSpPr>
            <p:cNvPr id="1075" name="Text Box 49"/>
            <p:cNvSpPr txBox="1">
              <a:spLocks noChangeArrowheads="1"/>
            </p:cNvSpPr>
            <p:nvPr/>
          </p:nvSpPr>
          <p:spPr bwMode="auto">
            <a:xfrm>
              <a:off x="8171685" y="3982161"/>
              <a:ext cx="1714435" cy="1205239"/>
            </a:xfrm>
            <a:prstGeom prst="rect">
              <a:avLst/>
            </a:prstGeom>
            <a:noFill/>
            <a:ln w="38100" cmpd="dbl">
              <a:noFill/>
              <a:miter lim="800000"/>
              <a:headEnd/>
              <a:tailEnd/>
            </a:ln>
          </p:spPr>
          <p:txBody>
            <a:bodyPr lIns="97006" tIns="48503" rIns="97006" bIns="48503">
              <a:spAutoFit/>
            </a:bodyPr>
            <a:lstStyle/>
            <a:p>
              <a:pPr defTabSz="969836" eaLnBrk="1" hangingPunct="1">
                <a:defRPr/>
              </a:pPr>
              <a:r>
                <a:rPr lang="ja-JP" altLang="en-US" sz="800" dirty="0">
                  <a:latin typeface="+mj-ea"/>
                  <a:ea typeface="+mj-ea"/>
                </a:rPr>
                <a:t>ＩＮＳ６４、最大１４回線</a:t>
              </a:r>
            </a:p>
            <a:p>
              <a:pPr defTabSz="969836" eaLnBrk="1" hangingPunct="1">
                <a:defRPr/>
              </a:pPr>
              <a:r>
                <a:rPr lang="ja-JP" altLang="en-US" sz="800" dirty="0">
                  <a:latin typeface="+mj-ea"/>
                  <a:ea typeface="+mj-ea"/>
                </a:rPr>
                <a:t>ＩＮＳ１５００、２３ﾁｬﾝﾈﾙ</a:t>
              </a:r>
            </a:p>
            <a:p>
              <a:pPr defTabSz="969836" eaLnBrk="1" hangingPunct="1">
                <a:defRPr/>
              </a:pPr>
              <a:r>
                <a:rPr lang="ja-JP" altLang="en-US" sz="800" dirty="0">
                  <a:latin typeface="+mj-ea"/>
                  <a:ea typeface="+mj-ea"/>
                </a:rPr>
                <a:t>アナログ、最大２８回線</a:t>
              </a:r>
            </a:p>
            <a:p>
              <a:pPr defTabSz="969836" eaLnBrk="1" hangingPunct="1">
                <a:defRPr/>
              </a:pPr>
              <a:r>
                <a:rPr lang="ja-JP" altLang="en-US" sz="800" dirty="0">
                  <a:latin typeface="+mj-ea"/>
                  <a:ea typeface="+mj-ea"/>
                </a:rPr>
                <a:t>回線混在使用可</a:t>
              </a:r>
            </a:p>
            <a:p>
              <a:pPr defTabSz="969836" eaLnBrk="1" hangingPunct="1">
                <a:defRPr/>
              </a:pPr>
              <a:r>
                <a:rPr lang="ja-JP" altLang="en-US" sz="800" dirty="0">
                  <a:latin typeface="+mj-ea"/>
                  <a:ea typeface="+mj-ea"/>
                </a:rPr>
                <a:t>（ご相談ください）</a:t>
              </a:r>
            </a:p>
            <a:p>
              <a:pPr defTabSz="969836" eaLnBrk="1" hangingPunct="1">
                <a:defRPr/>
              </a:pPr>
              <a:r>
                <a:rPr lang="ja-JP" altLang="en-US" sz="800" dirty="0">
                  <a:latin typeface="+mj-ea"/>
                  <a:ea typeface="+mj-ea"/>
                </a:rPr>
                <a:t>通話録音機能</a:t>
              </a:r>
            </a:p>
            <a:p>
              <a:pPr defTabSz="969836" eaLnBrk="1" hangingPunct="1">
                <a:defRPr/>
              </a:pPr>
              <a:r>
                <a:rPr lang="ja-JP" altLang="en-US" sz="800" dirty="0">
                  <a:latin typeface="+mj-ea"/>
                  <a:ea typeface="+mj-ea"/>
                </a:rPr>
                <a:t>　　　</a:t>
              </a:r>
            </a:p>
            <a:p>
              <a:pPr defTabSz="969836" eaLnBrk="1" hangingPunct="1">
                <a:defRPr/>
              </a:pPr>
              <a:endParaRPr lang="ja-JP" altLang="en-US" sz="800" dirty="0">
                <a:latin typeface="+mj-ea"/>
                <a:ea typeface="+mj-ea"/>
              </a:endParaRPr>
            </a:p>
            <a:p>
              <a:pPr defTabSz="969836" eaLnBrk="1" hangingPunct="1">
                <a:defRPr/>
              </a:pPr>
              <a:endParaRPr lang="en-US" altLang="ja-JP" sz="800" dirty="0">
                <a:latin typeface="+mj-ea"/>
                <a:ea typeface="+mj-ea"/>
              </a:endParaRPr>
            </a:p>
          </p:txBody>
        </p:sp>
        <p:sp>
          <p:nvSpPr>
            <p:cNvPr id="3" name="Line 50"/>
            <p:cNvSpPr>
              <a:spLocks noChangeShapeType="1"/>
            </p:cNvSpPr>
            <p:nvPr/>
          </p:nvSpPr>
          <p:spPr bwMode="auto">
            <a:xfrm flipV="1">
              <a:off x="8070836" y="2076645"/>
              <a:ext cx="1628969" cy="0"/>
            </a:xfrm>
            <a:prstGeom prst="line">
              <a:avLst/>
            </a:prstGeom>
            <a:noFill/>
            <a:ln w="3175">
              <a:solidFill>
                <a:srgbClr val="0070C0"/>
              </a:solidFill>
              <a:round/>
              <a:headEnd/>
              <a:tailEnd/>
            </a:ln>
          </p:spPr>
          <p:txBody>
            <a:bodyPr wrap="none" lIns="97006" tIns="48503" rIns="97006" bIns="48503" anchor="ctr"/>
            <a:lstStyle/>
            <a:p>
              <a:pPr defTabSz="969836" eaLnBrk="1" hangingPunct="1">
                <a:defRPr/>
              </a:pPr>
              <a:endParaRPr lang="ja-JP" altLang="en-US" sz="800">
                <a:latin typeface="+mj-ea"/>
                <a:ea typeface="+mj-ea"/>
              </a:endParaRPr>
            </a:p>
          </p:txBody>
        </p:sp>
        <p:sp>
          <p:nvSpPr>
            <p:cNvPr id="4" name="Line 51"/>
            <p:cNvSpPr>
              <a:spLocks noChangeShapeType="1"/>
            </p:cNvSpPr>
            <p:nvPr/>
          </p:nvSpPr>
          <p:spPr bwMode="auto">
            <a:xfrm>
              <a:off x="8070836" y="2719757"/>
              <a:ext cx="1644353" cy="1587"/>
            </a:xfrm>
            <a:prstGeom prst="line">
              <a:avLst/>
            </a:prstGeom>
            <a:noFill/>
            <a:ln w="3175">
              <a:solidFill>
                <a:srgbClr val="0070C0"/>
              </a:solidFill>
              <a:round/>
              <a:headEnd/>
              <a:tailEnd/>
            </a:ln>
          </p:spPr>
          <p:txBody>
            <a:bodyPr wrap="none" lIns="97006" tIns="48503" rIns="97006" bIns="48503" anchor="ctr"/>
            <a:lstStyle/>
            <a:p>
              <a:pPr defTabSz="969836" eaLnBrk="1" hangingPunct="1">
                <a:defRPr/>
              </a:pPr>
              <a:endParaRPr lang="ja-JP" altLang="en-US" sz="800">
                <a:latin typeface="+mj-ea"/>
                <a:ea typeface="+mj-ea"/>
              </a:endParaRPr>
            </a:p>
          </p:txBody>
        </p:sp>
        <p:sp>
          <p:nvSpPr>
            <p:cNvPr id="1078" name="Line 52"/>
            <p:cNvSpPr>
              <a:spLocks noChangeShapeType="1"/>
            </p:cNvSpPr>
            <p:nvPr/>
          </p:nvSpPr>
          <p:spPr bwMode="auto">
            <a:xfrm>
              <a:off x="8070836" y="3705861"/>
              <a:ext cx="1669992" cy="1588"/>
            </a:xfrm>
            <a:prstGeom prst="line">
              <a:avLst/>
            </a:prstGeom>
            <a:noFill/>
            <a:ln w="3175">
              <a:solidFill>
                <a:srgbClr val="0070C0"/>
              </a:solidFill>
              <a:round/>
              <a:headEnd/>
              <a:tailEnd/>
            </a:ln>
          </p:spPr>
          <p:txBody>
            <a:bodyPr wrap="none" lIns="97006" tIns="48503" rIns="97006" bIns="48503" anchor="ctr"/>
            <a:lstStyle/>
            <a:p>
              <a:pPr defTabSz="969836" eaLnBrk="1" hangingPunct="1">
                <a:defRPr/>
              </a:pPr>
              <a:endParaRPr lang="ja-JP" altLang="en-US" sz="800">
                <a:latin typeface="+mj-ea"/>
                <a:ea typeface="+mj-ea"/>
              </a:endParaRPr>
            </a:p>
          </p:txBody>
        </p:sp>
        <p:sp>
          <p:nvSpPr>
            <p:cNvPr id="1079" name="Text Box 55"/>
            <p:cNvSpPr txBox="1">
              <a:spLocks noChangeArrowheads="1"/>
            </p:cNvSpPr>
            <p:nvPr/>
          </p:nvSpPr>
          <p:spPr bwMode="auto">
            <a:xfrm>
              <a:off x="8081092" y="2395819"/>
              <a:ext cx="1897331" cy="220722"/>
            </a:xfrm>
            <a:prstGeom prst="rect">
              <a:avLst/>
            </a:prstGeom>
            <a:noFill/>
            <a:ln w="38100" cmpd="dbl">
              <a:noFill/>
              <a:miter lim="800000"/>
              <a:headEnd/>
              <a:tailEnd/>
            </a:ln>
          </p:spPr>
          <p:txBody>
            <a:bodyPr lIns="97006" tIns="48503" rIns="97006" bIns="48503">
              <a:spAutoFit/>
            </a:bodyPr>
            <a:lstStyle/>
            <a:p>
              <a:pPr defTabSz="969836" eaLnBrk="1" hangingPunct="1">
                <a:defRPr/>
              </a:pPr>
              <a:r>
                <a:rPr lang="en-US" altLang="ja-JP" sz="800" dirty="0">
                  <a:latin typeface="+mj-ea"/>
                  <a:ea typeface="+mj-ea"/>
                </a:rPr>
                <a:t>INS64</a:t>
              </a:r>
              <a:r>
                <a:rPr lang="ja-JP" altLang="en-US" sz="800" dirty="0">
                  <a:latin typeface="+mj-ea"/>
                  <a:ea typeface="+mj-ea"/>
                </a:rPr>
                <a:t>・</a:t>
              </a:r>
              <a:r>
                <a:rPr lang="en-US" altLang="ja-JP" sz="800" dirty="0">
                  <a:latin typeface="+mj-ea"/>
                  <a:ea typeface="+mj-ea"/>
                </a:rPr>
                <a:t>INS1500</a:t>
              </a:r>
              <a:r>
                <a:rPr lang="ja-JP" altLang="en-US" sz="800" dirty="0">
                  <a:latin typeface="+mj-ea"/>
                  <a:ea typeface="+mj-ea"/>
                </a:rPr>
                <a:t>・アナログ</a:t>
              </a:r>
            </a:p>
          </p:txBody>
        </p:sp>
      </p:grpSp>
      <p:sp>
        <p:nvSpPr>
          <p:cNvPr id="1066" name="Text Box 53"/>
          <p:cNvSpPr txBox="1">
            <a:spLocks noChangeArrowheads="1"/>
          </p:cNvSpPr>
          <p:nvPr/>
        </p:nvSpPr>
        <p:spPr bwMode="auto">
          <a:xfrm>
            <a:off x="487363" y="1196975"/>
            <a:ext cx="709612" cy="220663"/>
          </a:xfrm>
          <a:prstGeom prst="rect">
            <a:avLst/>
          </a:prstGeom>
          <a:noFill/>
          <a:ln w="9525">
            <a:noFill/>
            <a:miter lim="800000"/>
            <a:headEnd/>
            <a:tailEnd/>
          </a:ln>
        </p:spPr>
        <p:txBody>
          <a:bodyPr wrap="none" lIns="97006" tIns="48503" rIns="97006" bIns="48503">
            <a:spAutoFit/>
          </a:bodyPr>
          <a:lstStyle/>
          <a:p>
            <a:pPr defTabSz="969836" eaLnBrk="1" hangingPunct="1">
              <a:defRPr/>
            </a:pPr>
            <a:r>
              <a:rPr lang="ja-JP" altLang="en-US" sz="800" dirty="0">
                <a:latin typeface="+mj-ea"/>
                <a:ea typeface="+mj-ea"/>
              </a:rPr>
              <a:t>公衆回線網</a:t>
            </a:r>
          </a:p>
        </p:txBody>
      </p:sp>
      <p:cxnSp>
        <p:nvCxnSpPr>
          <p:cNvPr id="81" name="直線コネクタ 80"/>
          <p:cNvCxnSpPr/>
          <p:nvPr/>
        </p:nvCxnSpPr>
        <p:spPr bwMode="auto">
          <a:xfrm rot="5400000">
            <a:off x="2080419" y="4394994"/>
            <a:ext cx="116205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bwMode="auto">
          <a:xfrm>
            <a:off x="2660650" y="4976813"/>
            <a:ext cx="4773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Line 80"/>
          <p:cNvSpPr>
            <a:spLocks noChangeShapeType="1"/>
          </p:cNvSpPr>
          <p:nvPr/>
        </p:nvSpPr>
        <p:spPr bwMode="auto">
          <a:xfrm>
            <a:off x="1822450" y="3216275"/>
            <a:ext cx="1787525" cy="1588"/>
          </a:xfrm>
          <a:prstGeom prst="line">
            <a:avLst/>
          </a:prstGeom>
          <a:noFill/>
          <a:ln w="19050">
            <a:solidFill>
              <a:schemeClr val="tx1"/>
            </a:solidFill>
            <a:round/>
            <a:headEnd/>
            <a:tailEnd/>
          </a:ln>
        </p:spPr>
        <p:txBody>
          <a:bodyPr lIns="95477" tIns="49648" rIns="95477" bIns="49648">
            <a:spAutoFit/>
          </a:bodyPr>
          <a:lstStyle/>
          <a:p>
            <a:pPr defTabSz="969836" eaLnBrk="1" hangingPunct="1">
              <a:defRPr/>
            </a:pPr>
            <a:endParaRPr lang="ja-JP" altLang="en-US" sz="800">
              <a:latin typeface="+mj-ea"/>
              <a:ea typeface="+mj-ea"/>
            </a:endParaRPr>
          </a:p>
        </p:txBody>
      </p:sp>
      <p:sp>
        <p:nvSpPr>
          <p:cNvPr id="7" name="Line 80"/>
          <p:cNvSpPr>
            <a:spLocks noChangeShapeType="1"/>
          </p:cNvSpPr>
          <p:nvPr/>
        </p:nvSpPr>
        <p:spPr bwMode="auto">
          <a:xfrm>
            <a:off x="1757363" y="2894013"/>
            <a:ext cx="1951037" cy="1587"/>
          </a:xfrm>
          <a:prstGeom prst="line">
            <a:avLst/>
          </a:prstGeom>
          <a:noFill/>
          <a:ln w="19050">
            <a:solidFill>
              <a:schemeClr val="tx1"/>
            </a:solidFill>
            <a:round/>
            <a:headEnd/>
            <a:tailEnd/>
          </a:ln>
        </p:spPr>
        <p:txBody>
          <a:bodyPr lIns="95477" tIns="49648" rIns="95477" bIns="49648">
            <a:spAutoFit/>
          </a:bodyPr>
          <a:lstStyle/>
          <a:p>
            <a:pPr defTabSz="969836" eaLnBrk="1" hangingPunct="1">
              <a:defRPr/>
            </a:pPr>
            <a:endParaRPr lang="ja-JP" altLang="en-US" sz="800">
              <a:latin typeface="+mj-ea"/>
              <a:ea typeface="+mj-ea"/>
            </a:endParaRPr>
          </a:p>
        </p:txBody>
      </p:sp>
      <p:sp>
        <p:nvSpPr>
          <p:cNvPr id="1034" name="Line 80"/>
          <p:cNvSpPr>
            <a:spLocks noChangeShapeType="1"/>
          </p:cNvSpPr>
          <p:nvPr/>
        </p:nvSpPr>
        <p:spPr bwMode="auto">
          <a:xfrm>
            <a:off x="1049338" y="3044825"/>
            <a:ext cx="650875" cy="0"/>
          </a:xfrm>
          <a:prstGeom prst="line">
            <a:avLst/>
          </a:prstGeom>
          <a:noFill/>
          <a:ln w="19050">
            <a:solidFill>
              <a:schemeClr val="tx1"/>
            </a:solidFill>
            <a:round/>
            <a:headEnd/>
            <a:tailEnd/>
          </a:ln>
        </p:spPr>
        <p:txBody>
          <a:bodyPr lIns="95477" tIns="49648" rIns="95477" bIns="49648">
            <a:spAutoFit/>
          </a:bodyPr>
          <a:lstStyle/>
          <a:p>
            <a:pPr defTabSz="969836" eaLnBrk="1" hangingPunct="1">
              <a:defRPr/>
            </a:pPr>
            <a:endParaRPr lang="ja-JP" altLang="en-US" sz="800">
              <a:latin typeface="+mj-ea"/>
              <a:ea typeface="+mj-ea"/>
            </a:endParaRPr>
          </a:p>
        </p:txBody>
      </p:sp>
      <p:sp>
        <p:nvSpPr>
          <p:cNvPr id="8" name="Text Box 33"/>
          <p:cNvSpPr txBox="1">
            <a:spLocks noChangeArrowheads="1"/>
          </p:cNvSpPr>
          <p:nvPr/>
        </p:nvSpPr>
        <p:spPr bwMode="auto">
          <a:xfrm>
            <a:off x="1108075" y="2781300"/>
            <a:ext cx="515938" cy="223838"/>
          </a:xfrm>
          <a:prstGeom prst="rect">
            <a:avLst/>
          </a:prstGeom>
          <a:noFill/>
          <a:ln w="19050">
            <a:noFill/>
            <a:miter lim="800000"/>
            <a:headEnd/>
            <a:tailEnd/>
          </a:ln>
        </p:spPr>
        <p:txBody>
          <a:bodyPr lIns="95477" tIns="49648" rIns="95477" bIns="49648">
            <a:spAutoFit/>
          </a:bodyPr>
          <a:lstStyle/>
          <a:p>
            <a:pPr defTabSz="969836" eaLnBrk="1" hangingPunct="1">
              <a:defRPr/>
            </a:pPr>
            <a:r>
              <a:rPr lang="en-US" altLang="ja-JP" sz="800" dirty="0">
                <a:latin typeface="+mj-ea"/>
                <a:ea typeface="+mj-ea"/>
              </a:rPr>
              <a:t>IP(</a:t>
            </a:r>
            <a:r>
              <a:rPr lang="ja-JP" altLang="en-US" sz="800" dirty="0">
                <a:latin typeface="+mj-ea"/>
                <a:ea typeface="+mj-ea"/>
              </a:rPr>
              <a:t>光</a:t>
            </a:r>
            <a:r>
              <a:rPr lang="en-US" altLang="ja-JP" sz="800" dirty="0">
                <a:latin typeface="+mj-ea"/>
                <a:ea typeface="+mj-ea"/>
              </a:rPr>
              <a:t>)</a:t>
            </a:r>
            <a:endParaRPr lang="ja-JP" altLang="en-US" sz="800" dirty="0">
              <a:latin typeface="+mj-ea"/>
              <a:ea typeface="+mj-ea"/>
            </a:endParaRPr>
          </a:p>
        </p:txBody>
      </p:sp>
      <p:sp>
        <p:nvSpPr>
          <p:cNvPr id="1037" name="Line 80"/>
          <p:cNvSpPr>
            <a:spLocks noChangeShapeType="1"/>
          </p:cNvSpPr>
          <p:nvPr/>
        </p:nvSpPr>
        <p:spPr bwMode="auto">
          <a:xfrm>
            <a:off x="928688" y="2519363"/>
            <a:ext cx="2698750" cy="0"/>
          </a:xfrm>
          <a:prstGeom prst="line">
            <a:avLst/>
          </a:prstGeom>
          <a:noFill/>
          <a:ln w="19050">
            <a:solidFill>
              <a:schemeClr val="tx1"/>
            </a:solidFill>
            <a:round/>
            <a:headEnd/>
            <a:tailEnd/>
          </a:ln>
        </p:spPr>
        <p:txBody>
          <a:bodyPr lIns="95477" tIns="49648" rIns="95477" bIns="49648">
            <a:spAutoFit/>
          </a:bodyPr>
          <a:lstStyle/>
          <a:p>
            <a:pPr defTabSz="969836" eaLnBrk="1" hangingPunct="1">
              <a:defRPr/>
            </a:pPr>
            <a:endParaRPr lang="ja-JP" altLang="en-US" sz="800">
              <a:latin typeface="+mj-ea"/>
              <a:ea typeface="+mj-ea"/>
            </a:endParaRPr>
          </a:p>
        </p:txBody>
      </p:sp>
      <p:sp>
        <p:nvSpPr>
          <p:cNvPr id="1038" name="Line 3"/>
          <p:cNvSpPr>
            <a:spLocks noChangeShapeType="1"/>
          </p:cNvSpPr>
          <p:nvPr/>
        </p:nvSpPr>
        <p:spPr bwMode="auto">
          <a:xfrm flipV="1">
            <a:off x="911225" y="2162175"/>
            <a:ext cx="2652713" cy="4763"/>
          </a:xfrm>
          <a:prstGeom prst="line">
            <a:avLst/>
          </a:prstGeom>
          <a:noFill/>
          <a:ln w="19050">
            <a:solidFill>
              <a:schemeClr val="tx1"/>
            </a:solidFill>
            <a:round/>
            <a:headEnd/>
            <a:tailEnd/>
          </a:ln>
        </p:spPr>
        <p:txBody>
          <a:bodyPr lIns="95477" tIns="49648" rIns="95477" bIns="49648">
            <a:spAutoFit/>
          </a:bodyPr>
          <a:lstStyle/>
          <a:p>
            <a:pPr defTabSz="969836" eaLnBrk="1" hangingPunct="1">
              <a:defRPr/>
            </a:pPr>
            <a:endParaRPr lang="ja-JP" altLang="en-US" sz="800">
              <a:latin typeface="+mj-ea"/>
              <a:ea typeface="+mj-ea"/>
            </a:endParaRPr>
          </a:p>
        </p:txBody>
      </p:sp>
      <p:sp>
        <p:nvSpPr>
          <p:cNvPr id="1039" name="Line 4"/>
          <p:cNvSpPr>
            <a:spLocks noChangeShapeType="1"/>
          </p:cNvSpPr>
          <p:nvPr/>
        </p:nvSpPr>
        <p:spPr bwMode="auto">
          <a:xfrm flipV="1">
            <a:off x="855663" y="1831975"/>
            <a:ext cx="2771775" cy="9525"/>
          </a:xfrm>
          <a:prstGeom prst="line">
            <a:avLst/>
          </a:prstGeom>
          <a:noFill/>
          <a:ln w="19050">
            <a:solidFill>
              <a:schemeClr val="tx1"/>
            </a:solidFill>
            <a:round/>
            <a:headEnd/>
            <a:tailEnd/>
          </a:ln>
        </p:spPr>
        <p:txBody>
          <a:bodyPr lIns="95477" tIns="49648" rIns="95477" bIns="49648">
            <a:spAutoFit/>
          </a:bodyPr>
          <a:lstStyle/>
          <a:p>
            <a:pPr defTabSz="969836" eaLnBrk="1" hangingPunct="1">
              <a:defRPr/>
            </a:pPr>
            <a:endParaRPr lang="ja-JP" altLang="en-US" sz="800">
              <a:latin typeface="+mj-ea"/>
              <a:ea typeface="+mj-ea"/>
            </a:endParaRPr>
          </a:p>
        </p:txBody>
      </p:sp>
      <p:sp>
        <p:nvSpPr>
          <p:cNvPr id="6" name="Oval 5"/>
          <p:cNvSpPr>
            <a:spLocks noChangeArrowheads="1"/>
          </p:cNvSpPr>
          <p:nvPr/>
        </p:nvSpPr>
        <p:spPr bwMode="auto">
          <a:xfrm>
            <a:off x="3829050" y="3498850"/>
            <a:ext cx="3656013" cy="1403350"/>
          </a:xfrm>
          <a:prstGeom prst="ellipse">
            <a:avLst/>
          </a:prstGeom>
          <a:gradFill rotWithShape="0">
            <a:gsLst>
              <a:gs pos="0">
                <a:srgbClr val="99CCFF"/>
              </a:gs>
              <a:gs pos="100000">
                <a:srgbClr val="99CCFF">
                  <a:gamma/>
                  <a:tint val="0"/>
                  <a:invGamma/>
                </a:srgbClr>
              </a:gs>
            </a:gsLst>
            <a:lin ang="5400000" scaled="1"/>
          </a:gradFill>
          <a:ln w="9525">
            <a:noFill/>
            <a:round/>
            <a:headEnd/>
            <a:tailEnd/>
          </a:ln>
          <a:effectLst>
            <a:outerShdw dist="35921" dir="2700000" algn="ctr" rotWithShape="0">
              <a:srgbClr val="808080"/>
            </a:outerShdw>
          </a:effectLst>
        </p:spPr>
        <p:txBody>
          <a:bodyPr wrap="none" lIns="97006" tIns="48503" rIns="97006" bIns="48503" anchor="ctr"/>
          <a:lstStyle/>
          <a:p>
            <a:pPr defTabSz="970050" eaLnBrk="1" fontAlgn="auto" hangingPunct="1">
              <a:spcBef>
                <a:spcPts val="0"/>
              </a:spcBef>
              <a:spcAft>
                <a:spcPts val="0"/>
              </a:spcAft>
              <a:defRPr/>
            </a:pPr>
            <a:endParaRPr lang="ja-JP" altLang="en-US" sz="800" dirty="0">
              <a:latin typeface="+mj-ea"/>
              <a:ea typeface="+mj-ea"/>
            </a:endParaRPr>
          </a:p>
        </p:txBody>
      </p:sp>
      <p:sp>
        <p:nvSpPr>
          <p:cNvPr id="1041" name="Text Box 6"/>
          <p:cNvSpPr txBox="1">
            <a:spLocks noChangeArrowheads="1"/>
          </p:cNvSpPr>
          <p:nvPr/>
        </p:nvSpPr>
        <p:spPr bwMode="auto">
          <a:xfrm>
            <a:off x="5187950" y="3490913"/>
            <a:ext cx="866775" cy="220662"/>
          </a:xfrm>
          <a:prstGeom prst="rect">
            <a:avLst/>
          </a:prstGeom>
          <a:noFill/>
          <a:ln w="25400">
            <a:noFill/>
            <a:miter lim="800000"/>
            <a:headEnd/>
            <a:tailEnd/>
          </a:ln>
        </p:spPr>
        <p:txBody>
          <a:bodyPr wrap="none" lIns="97006" tIns="48503" rIns="97006" bIns="48503">
            <a:spAutoFit/>
          </a:bodyPr>
          <a:lstStyle/>
          <a:p>
            <a:pPr defTabSz="969836" eaLnBrk="1" hangingPunct="1">
              <a:defRPr/>
            </a:pPr>
            <a:r>
              <a:rPr lang="ja-JP" altLang="en-US" sz="800" dirty="0">
                <a:solidFill>
                  <a:srgbClr val="010000"/>
                </a:solidFill>
                <a:latin typeface="+mj-ea"/>
                <a:ea typeface="+mj-ea"/>
              </a:rPr>
              <a:t>ＣＴＩクライアント</a:t>
            </a:r>
          </a:p>
        </p:txBody>
      </p:sp>
      <p:sp>
        <p:nvSpPr>
          <p:cNvPr id="1042" name="Line 7"/>
          <p:cNvSpPr>
            <a:spLocks noChangeShapeType="1"/>
          </p:cNvSpPr>
          <p:nvPr/>
        </p:nvSpPr>
        <p:spPr bwMode="auto">
          <a:xfrm>
            <a:off x="3959225" y="2063750"/>
            <a:ext cx="3038475" cy="4763"/>
          </a:xfrm>
          <a:prstGeom prst="line">
            <a:avLst/>
          </a:prstGeom>
          <a:noFill/>
          <a:ln w="19050">
            <a:solidFill>
              <a:schemeClr val="tx1"/>
            </a:solidFill>
            <a:miter lim="800000"/>
            <a:headEnd/>
            <a:tailEnd/>
          </a:ln>
        </p:spPr>
        <p:txBody>
          <a:bodyPr wrap="none" lIns="97006" tIns="48503" rIns="97006" bIns="48503"/>
          <a:lstStyle/>
          <a:p>
            <a:pPr defTabSz="969836" eaLnBrk="1" hangingPunct="1">
              <a:defRPr/>
            </a:pPr>
            <a:endParaRPr lang="ja-JP" altLang="en-US" sz="800">
              <a:latin typeface="+mj-ea"/>
              <a:ea typeface="+mj-ea"/>
            </a:endParaRPr>
          </a:p>
        </p:txBody>
      </p:sp>
      <p:sp>
        <p:nvSpPr>
          <p:cNvPr id="9" name="Oval 8"/>
          <p:cNvSpPr>
            <a:spLocks noChangeArrowheads="1"/>
          </p:cNvSpPr>
          <p:nvPr/>
        </p:nvSpPr>
        <p:spPr bwMode="auto">
          <a:xfrm>
            <a:off x="2120900" y="3940175"/>
            <a:ext cx="1643063" cy="311150"/>
          </a:xfrm>
          <a:prstGeom prst="ellipse">
            <a:avLst/>
          </a:prstGeom>
          <a:gradFill rotWithShape="0">
            <a:gsLst>
              <a:gs pos="0">
                <a:srgbClr val="FF99CC"/>
              </a:gs>
              <a:gs pos="100000">
                <a:srgbClr val="FF99CC">
                  <a:gamma/>
                  <a:tint val="0"/>
                  <a:invGamma/>
                </a:srgbClr>
              </a:gs>
            </a:gsLst>
            <a:lin ang="5400000" scaled="1"/>
          </a:gradFill>
          <a:ln w="3175">
            <a:noFill/>
            <a:round/>
            <a:headEnd/>
            <a:tailEnd/>
          </a:ln>
          <a:effectLst>
            <a:outerShdw dist="35921" dir="2700000" algn="ctr" rotWithShape="0">
              <a:schemeClr val="bg2"/>
            </a:outerShdw>
          </a:effectLst>
        </p:spPr>
        <p:txBody>
          <a:bodyPr lIns="97006" tIns="48503" rIns="97006" bIns="48503" anchor="ctr">
            <a:spAutoFit/>
          </a:bodyPr>
          <a:lstStyle/>
          <a:p>
            <a:pPr defTabSz="970050" eaLnBrk="1" fontAlgn="auto" hangingPunct="1">
              <a:spcBef>
                <a:spcPts val="0"/>
              </a:spcBef>
              <a:spcAft>
                <a:spcPts val="0"/>
              </a:spcAft>
              <a:defRPr/>
            </a:pPr>
            <a:endParaRPr lang="ja-JP" altLang="en-US" sz="800" dirty="0">
              <a:latin typeface="+mj-ea"/>
              <a:ea typeface="+mj-ea"/>
            </a:endParaRPr>
          </a:p>
        </p:txBody>
      </p:sp>
      <p:sp>
        <p:nvSpPr>
          <p:cNvPr id="1044" name="Text Box 9"/>
          <p:cNvSpPr txBox="1">
            <a:spLocks noChangeArrowheads="1"/>
          </p:cNvSpPr>
          <p:nvPr/>
        </p:nvSpPr>
        <p:spPr bwMode="auto">
          <a:xfrm>
            <a:off x="2784475" y="3668713"/>
            <a:ext cx="769938" cy="220662"/>
          </a:xfrm>
          <a:prstGeom prst="rect">
            <a:avLst/>
          </a:prstGeom>
          <a:noFill/>
          <a:ln w="25400">
            <a:noFill/>
            <a:miter lim="800000"/>
            <a:headEnd/>
            <a:tailEnd/>
          </a:ln>
        </p:spPr>
        <p:txBody>
          <a:bodyPr wrap="none" lIns="97006" tIns="48503" rIns="97006" bIns="48503">
            <a:spAutoFit/>
          </a:bodyPr>
          <a:lstStyle/>
          <a:p>
            <a:pPr defTabSz="969836" eaLnBrk="1" hangingPunct="1">
              <a:defRPr/>
            </a:pPr>
            <a:r>
              <a:rPr lang="ja-JP" altLang="en-US" sz="800" dirty="0">
                <a:solidFill>
                  <a:srgbClr val="010000"/>
                </a:solidFill>
                <a:latin typeface="+mj-ea"/>
                <a:ea typeface="+mj-ea"/>
              </a:rPr>
              <a:t>ＣＴＩサーバー</a:t>
            </a:r>
          </a:p>
        </p:txBody>
      </p:sp>
      <p:sp>
        <p:nvSpPr>
          <p:cNvPr id="1045" name="Line 10"/>
          <p:cNvSpPr>
            <a:spLocks noChangeShapeType="1"/>
          </p:cNvSpPr>
          <p:nvPr/>
        </p:nvSpPr>
        <p:spPr bwMode="auto">
          <a:xfrm>
            <a:off x="4613275" y="2065338"/>
            <a:ext cx="0" cy="850900"/>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graphicFrame>
        <p:nvGraphicFramePr>
          <p:cNvPr id="7191" name="Object 11"/>
          <p:cNvGraphicFramePr>
            <a:graphicFrameLocks noChangeAspect="1"/>
          </p:cNvGraphicFramePr>
          <p:nvPr/>
        </p:nvGraphicFramePr>
        <p:xfrm>
          <a:off x="4201130" y="2790626"/>
          <a:ext cx="712092" cy="570389"/>
        </p:xfrm>
        <a:graphic>
          <a:graphicData uri="http://schemas.openxmlformats.org/presentationml/2006/ole">
            <mc:AlternateContent xmlns:mc="http://schemas.openxmlformats.org/markup-compatibility/2006">
              <mc:Choice xmlns:v="urn:schemas-microsoft-com:vml" Requires="v">
                <p:oleObj spid="_x0000_s7415" name="ビットマップ イメージ" r:id="rId4" imgW="1666667" imgH="1286055" progId="PBrush">
                  <p:embed/>
                </p:oleObj>
              </mc:Choice>
              <mc:Fallback>
                <p:oleObj name="ビットマップ イメージ" r:id="rId4" imgW="1666667" imgH="1286055" progId="PBrush">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1130" y="2790626"/>
                        <a:ext cx="712092" cy="57038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1046" name="Line 12"/>
          <p:cNvSpPr>
            <a:spLocks noChangeShapeType="1"/>
          </p:cNvSpPr>
          <p:nvPr/>
        </p:nvSpPr>
        <p:spPr bwMode="auto">
          <a:xfrm flipH="1">
            <a:off x="5414963" y="2070100"/>
            <a:ext cx="3175" cy="811213"/>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1047" name="Line 13"/>
          <p:cNvSpPr>
            <a:spLocks noChangeShapeType="1"/>
          </p:cNvSpPr>
          <p:nvPr/>
        </p:nvSpPr>
        <p:spPr bwMode="auto">
          <a:xfrm>
            <a:off x="6191250" y="2058988"/>
            <a:ext cx="0" cy="941387"/>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1048" name="Line 14"/>
          <p:cNvSpPr>
            <a:spLocks noChangeShapeType="1"/>
          </p:cNvSpPr>
          <p:nvPr/>
        </p:nvSpPr>
        <p:spPr bwMode="auto">
          <a:xfrm>
            <a:off x="6983413" y="2063750"/>
            <a:ext cx="4762" cy="842963"/>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pic>
        <p:nvPicPr>
          <p:cNvPr id="7195" name="Picture 15"/>
          <p:cNvPicPr>
            <a:picLocks noChangeAspect="1" noChangeArrowheads="1"/>
          </p:cNvPicPr>
          <p:nvPr/>
        </p:nvPicPr>
        <p:blipFill>
          <a:blip r:embed="rId6" cstate="print"/>
          <a:srcRect/>
          <a:stretch>
            <a:fillRect/>
          </a:stretch>
        </p:blipFill>
        <p:spPr bwMode="auto">
          <a:xfrm>
            <a:off x="4246979" y="3843981"/>
            <a:ext cx="663378" cy="710837"/>
          </a:xfrm>
          <a:prstGeom prst="rect">
            <a:avLst/>
          </a:prstGeom>
          <a:noFill/>
          <a:ln w="9525">
            <a:noFill/>
            <a:miter lim="800000"/>
            <a:headEnd/>
            <a:tailEnd/>
          </a:ln>
        </p:spPr>
      </p:pic>
      <p:sp>
        <p:nvSpPr>
          <p:cNvPr id="1050" name="Line 16"/>
          <p:cNvSpPr>
            <a:spLocks noChangeShapeType="1"/>
          </p:cNvSpPr>
          <p:nvPr/>
        </p:nvSpPr>
        <p:spPr bwMode="auto">
          <a:xfrm flipH="1">
            <a:off x="4584700" y="4510088"/>
            <a:ext cx="9525" cy="476250"/>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1051" name="Line 17"/>
          <p:cNvSpPr>
            <a:spLocks noChangeShapeType="1"/>
          </p:cNvSpPr>
          <p:nvPr/>
        </p:nvSpPr>
        <p:spPr bwMode="auto">
          <a:xfrm>
            <a:off x="5357813" y="4475163"/>
            <a:ext cx="1587" cy="509587"/>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1052" name="Line 18"/>
          <p:cNvSpPr>
            <a:spLocks noChangeShapeType="1"/>
          </p:cNvSpPr>
          <p:nvPr/>
        </p:nvSpPr>
        <p:spPr bwMode="auto">
          <a:xfrm>
            <a:off x="6888163" y="4430713"/>
            <a:ext cx="1587" cy="547687"/>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1053" name="Text Box 21"/>
          <p:cNvSpPr txBox="1">
            <a:spLocks noChangeArrowheads="1"/>
          </p:cNvSpPr>
          <p:nvPr/>
        </p:nvSpPr>
        <p:spPr bwMode="auto">
          <a:xfrm>
            <a:off x="3657600" y="4841875"/>
            <a:ext cx="646113" cy="220663"/>
          </a:xfrm>
          <a:prstGeom prst="rect">
            <a:avLst/>
          </a:prstGeom>
          <a:solidFill>
            <a:schemeClr val="bg1"/>
          </a:solidFill>
          <a:ln w="9525">
            <a:solidFill>
              <a:srgbClr val="000000"/>
            </a:solidFill>
            <a:miter lim="800000"/>
            <a:headEnd/>
            <a:tailEnd/>
          </a:ln>
        </p:spPr>
        <p:txBody>
          <a:bodyPr lIns="97006" tIns="48503" rIns="97006" bIns="48503">
            <a:spAutoFit/>
          </a:bodyPr>
          <a:lstStyle/>
          <a:p>
            <a:pPr algn="ctr" defTabSz="969836" eaLnBrk="1" hangingPunct="1">
              <a:spcBef>
                <a:spcPct val="50000"/>
              </a:spcBef>
              <a:defRPr/>
            </a:pPr>
            <a:r>
              <a:rPr lang="ja-JP" altLang="en-US" sz="800" dirty="0">
                <a:latin typeface="+mj-ea"/>
                <a:ea typeface="+mj-ea"/>
              </a:rPr>
              <a:t>ＬＡＮ</a:t>
            </a:r>
          </a:p>
        </p:txBody>
      </p:sp>
      <p:sp>
        <p:nvSpPr>
          <p:cNvPr id="10" name="Line 22"/>
          <p:cNvSpPr>
            <a:spLocks noChangeShapeType="1"/>
          </p:cNvSpPr>
          <p:nvPr/>
        </p:nvSpPr>
        <p:spPr bwMode="auto">
          <a:xfrm flipH="1">
            <a:off x="2638425" y="2701925"/>
            <a:ext cx="0" cy="1514475"/>
          </a:xfrm>
          <a:prstGeom prst="line">
            <a:avLst/>
          </a:prstGeom>
          <a:noFill/>
          <a:ln w="19050">
            <a:solidFill>
              <a:schemeClr val="tx1"/>
            </a:solidFill>
            <a:miter lim="800000"/>
            <a:headEnd/>
            <a:tailEnd/>
          </a:ln>
        </p:spPr>
        <p:txBody>
          <a:bodyPr wrap="none" lIns="97006" tIns="48503" rIns="97006" bIns="48503"/>
          <a:lstStyle/>
          <a:p>
            <a:pPr defTabSz="969836" eaLnBrk="1" hangingPunct="1">
              <a:defRPr/>
            </a:pPr>
            <a:endParaRPr lang="ja-JP" altLang="en-US" sz="800">
              <a:latin typeface="+mj-ea"/>
              <a:ea typeface="+mj-ea"/>
            </a:endParaRPr>
          </a:p>
        </p:txBody>
      </p:sp>
      <p:sp>
        <p:nvSpPr>
          <p:cNvPr id="1055" name="Line 23"/>
          <p:cNvSpPr>
            <a:spLocks noChangeShapeType="1"/>
          </p:cNvSpPr>
          <p:nvPr/>
        </p:nvSpPr>
        <p:spPr bwMode="auto">
          <a:xfrm>
            <a:off x="6124575" y="4465638"/>
            <a:ext cx="1588" cy="522287"/>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25" name="Rectangle 24"/>
          <p:cNvSpPr>
            <a:spLocks noChangeArrowheads="1"/>
          </p:cNvSpPr>
          <p:nvPr/>
        </p:nvSpPr>
        <p:spPr bwMode="auto">
          <a:xfrm>
            <a:off x="2338388" y="1700213"/>
            <a:ext cx="554037" cy="1547812"/>
          </a:xfrm>
          <a:prstGeom prst="rect">
            <a:avLst/>
          </a:prstGeom>
          <a:solidFill>
            <a:srgbClr val="CCFFCC"/>
          </a:solidFill>
          <a:ln w="9525">
            <a:solidFill>
              <a:schemeClr val="tx1"/>
            </a:solidFill>
            <a:miter lim="800000"/>
            <a:headEnd/>
            <a:tailEnd/>
          </a:ln>
          <a:effectLst>
            <a:outerShdw dist="107763" dir="2700000" sx="1000" sy="1000" algn="ctr" rotWithShape="0">
              <a:schemeClr val="bg2"/>
            </a:outerShdw>
          </a:effectLst>
        </p:spPr>
        <p:txBody>
          <a:bodyPr wrap="none" lIns="97006" tIns="48503" rIns="97006" bIns="48503" anchor="ctr"/>
          <a:lstStyle/>
          <a:p>
            <a:pPr defTabSz="970050" eaLnBrk="1" fontAlgn="auto" hangingPunct="1">
              <a:spcBef>
                <a:spcPts val="0"/>
              </a:spcBef>
              <a:spcAft>
                <a:spcPts val="0"/>
              </a:spcAft>
              <a:defRPr/>
            </a:pPr>
            <a:endParaRPr lang="ja-JP" altLang="ja-JP" sz="800" dirty="0">
              <a:effectLst>
                <a:outerShdw blurRad="38100" dist="38100" dir="2700000" algn="tl">
                  <a:srgbClr val="000000"/>
                </a:outerShdw>
              </a:effectLst>
              <a:latin typeface="+mj-ea"/>
              <a:ea typeface="+mj-ea"/>
            </a:endParaRPr>
          </a:p>
        </p:txBody>
      </p:sp>
      <p:sp>
        <p:nvSpPr>
          <p:cNvPr id="1057" name="Text Box 25"/>
          <p:cNvSpPr txBox="1">
            <a:spLocks noChangeArrowheads="1"/>
          </p:cNvSpPr>
          <p:nvPr/>
        </p:nvSpPr>
        <p:spPr bwMode="auto">
          <a:xfrm>
            <a:off x="2287588" y="2292350"/>
            <a:ext cx="661987" cy="344488"/>
          </a:xfrm>
          <a:prstGeom prst="rect">
            <a:avLst/>
          </a:prstGeom>
          <a:noFill/>
          <a:ln w="25400">
            <a:noFill/>
            <a:miter lim="800000"/>
            <a:headEnd/>
            <a:tailEnd/>
          </a:ln>
        </p:spPr>
        <p:txBody>
          <a:bodyPr lIns="97006" tIns="48503" rIns="97006" bIns="48503">
            <a:spAutoFit/>
          </a:bodyPr>
          <a:lstStyle/>
          <a:p>
            <a:pPr algn="ctr" defTabSz="969836" eaLnBrk="1" hangingPunct="1">
              <a:defRPr/>
            </a:pPr>
            <a:r>
              <a:rPr lang="ja-JP" altLang="en-US" sz="800" dirty="0">
                <a:latin typeface="+mj-ea"/>
                <a:ea typeface="+mj-ea"/>
              </a:rPr>
              <a:t>ＣＴＩ</a:t>
            </a:r>
          </a:p>
          <a:p>
            <a:pPr algn="ctr" defTabSz="969836" eaLnBrk="1" hangingPunct="1">
              <a:defRPr/>
            </a:pPr>
            <a:r>
              <a:rPr lang="ja-JP" altLang="en-US" sz="800" dirty="0">
                <a:latin typeface="+mj-ea"/>
                <a:ea typeface="+mj-ea"/>
              </a:rPr>
              <a:t>アダプタ</a:t>
            </a:r>
          </a:p>
        </p:txBody>
      </p:sp>
      <p:pic>
        <p:nvPicPr>
          <p:cNvPr id="7204" name="Picture 26" descr="C:\Documents and Settings\taka\Application Data\Microsoft\Media Catalog\Downloaded Clips\cl0\BS00089_.wmf"/>
          <p:cNvPicPr>
            <a:picLocks noChangeAspect="1" noChangeArrowheads="1"/>
          </p:cNvPicPr>
          <p:nvPr/>
        </p:nvPicPr>
        <p:blipFill>
          <a:blip r:embed="rId7" cstate="print"/>
          <a:srcRect/>
          <a:stretch>
            <a:fillRect/>
          </a:stretch>
        </p:blipFill>
        <p:spPr bwMode="auto">
          <a:xfrm>
            <a:off x="2456003" y="3716434"/>
            <a:ext cx="871131" cy="834087"/>
          </a:xfrm>
          <a:prstGeom prst="rect">
            <a:avLst/>
          </a:prstGeom>
          <a:noFill/>
          <a:ln w="9525">
            <a:noFill/>
            <a:miter lim="800000"/>
            <a:headEnd/>
            <a:tailEnd/>
          </a:ln>
        </p:spPr>
      </p:pic>
      <p:grpSp>
        <p:nvGrpSpPr>
          <p:cNvPr id="7205" name="Group 27"/>
          <p:cNvGrpSpPr>
            <a:grpSpLocks/>
          </p:cNvGrpSpPr>
          <p:nvPr/>
        </p:nvGrpSpPr>
        <p:grpSpPr bwMode="auto">
          <a:xfrm>
            <a:off x="554703" y="1452073"/>
            <a:ext cx="598902" cy="2853379"/>
            <a:chOff x="272" y="1114"/>
            <a:chExt cx="386" cy="1990"/>
          </a:xfrm>
        </p:grpSpPr>
        <p:sp>
          <p:nvSpPr>
            <p:cNvPr id="1096" name="Oval 28"/>
            <p:cNvSpPr>
              <a:spLocks noChangeArrowheads="1"/>
            </p:cNvSpPr>
            <p:nvPr/>
          </p:nvSpPr>
          <p:spPr bwMode="auto">
            <a:xfrm>
              <a:off x="272" y="1109"/>
              <a:ext cx="386" cy="1995"/>
            </a:xfrm>
            <a:prstGeom prst="ellipse">
              <a:avLst/>
            </a:prstGeom>
            <a:solidFill>
              <a:srgbClr val="C0C0C0"/>
            </a:solidFill>
            <a:ln w="19050">
              <a:solidFill>
                <a:schemeClr val="tx1"/>
              </a:solidFill>
              <a:miter lim="800000"/>
              <a:headEnd/>
              <a:tailEnd/>
            </a:ln>
          </p:spPr>
          <p:txBody>
            <a:bodyPr wrap="none" anchor="ctr"/>
            <a:lstStyle/>
            <a:p>
              <a:pPr defTabSz="969836" eaLnBrk="1" hangingPunct="1">
                <a:defRPr/>
              </a:pPr>
              <a:endParaRPr lang="ja-JP" altLang="en-US" sz="800" dirty="0">
                <a:latin typeface="+mj-ea"/>
                <a:ea typeface="+mj-ea"/>
              </a:endParaRPr>
            </a:p>
          </p:txBody>
        </p:sp>
        <p:sp>
          <p:nvSpPr>
            <p:cNvPr id="1097" name="Line 29"/>
            <p:cNvSpPr>
              <a:spLocks noChangeShapeType="1"/>
            </p:cNvSpPr>
            <p:nvPr/>
          </p:nvSpPr>
          <p:spPr bwMode="auto">
            <a:xfrm>
              <a:off x="346" y="1285"/>
              <a:ext cx="210" cy="1672"/>
            </a:xfrm>
            <a:prstGeom prst="line">
              <a:avLst/>
            </a:prstGeom>
            <a:noFill/>
            <a:ln w="19050">
              <a:solidFill>
                <a:schemeClr val="tx1"/>
              </a:solidFill>
              <a:round/>
              <a:headEnd/>
              <a:tailEnd/>
            </a:ln>
          </p:spPr>
          <p:txBody>
            <a:bodyPr lIns="90000" tIns="46800" rIns="90000" bIns="46800">
              <a:spAutoFit/>
            </a:bodyPr>
            <a:lstStyle/>
            <a:p>
              <a:pPr defTabSz="969836" eaLnBrk="1" hangingPunct="1">
                <a:defRPr/>
              </a:pPr>
              <a:endParaRPr lang="ja-JP" altLang="en-US" sz="800">
                <a:latin typeface="+mj-ea"/>
                <a:ea typeface="+mj-ea"/>
              </a:endParaRPr>
            </a:p>
          </p:txBody>
        </p:sp>
        <p:sp>
          <p:nvSpPr>
            <p:cNvPr id="1098" name="Line 30"/>
            <p:cNvSpPr>
              <a:spLocks noChangeShapeType="1"/>
            </p:cNvSpPr>
            <p:nvPr/>
          </p:nvSpPr>
          <p:spPr bwMode="auto">
            <a:xfrm flipH="1">
              <a:off x="360" y="1295"/>
              <a:ext cx="210" cy="1670"/>
            </a:xfrm>
            <a:prstGeom prst="line">
              <a:avLst/>
            </a:prstGeom>
            <a:noFill/>
            <a:ln w="19050">
              <a:solidFill>
                <a:schemeClr val="tx1"/>
              </a:solidFill>
              <a:round/>
              <a:headEnd/>
              <a:tailEnd/>
            </a:ln>
          </p:spPr>
          <p:txBody>
            <a:bodyPr wrap="none" lIns="90000" tIns="46800" rIns="90000" bIns="46800">
              <a:spAutoFit/>
            </a:bodyPr>
            <a:lstStyle/>
            <a:p>
              <a:pPr defTabSz="969836" eaLnBrk="1" hangingPunct="1">
                <a:defRPr/>
              </a:pPr>
              <a:endParaRPr lang="ja-JP" altLang="en-US" sz="800">
                <a:latin typeface="+mj-ea"/>
                <a:ea typeface="+mj-ea"/>
              </a:endParaRPr>
            </a:p>
          </p:txBody>
        </p:sp>
      </p:grpSp>
      <p:sp>
        <p:nvSpPr>
          <p:cNvPr id="1060" name="Text Box 31"/>
          <p:cNvSpPr txBox="1">
            <a:spLocks noChangeArrowheads="1"/>
          </p:cNvSpPr>
          <p:nvPr/>
        </p:nvSpPr>
        <p:spPr bwMode="auto">
          <a:xfrm>
            <a:off x="1246188" y="1585913"/>
            <a:ext cx="517525" cy="223837"/>
          </a:xfrm>
          <a:prstGeom prst="rect">
            <a:avLst/>
          </a:prstGeom>
          <a:noFill/>
          <a:ln w="19050">
            <a:noFill/>
            <a:miter lim="800000"/>
            <a:headEnd/>
            <a:tailEnd/>
          </a:ln>
        </p:spPr>
        <p:txBody>
          <a:bodyPr wrap="none" lIns="95477" tIns="49648" rIns="95477" bIns="49648">
            <a:spAutoFit/>
          </a:bodyPr>
          <a:lstStyle/>
          <a:p>
            <a:pPr defTabSz="969836" eaLnBrk="1" hangingPunct="1">
              <a:defRPr/>
            </a:pPr>
            <a:r>
              <a:rPr lang="ja-JP" altLang="en-US" sz="800" dirty="0">
                <a:latin typeface="+mj-ea"/>
                <a:ea typeface="+mj-ea"/>
              </a:rPr>
              <a:t>ＩＮＳ６４</a:t>
            </a:r>
          </a:p>
        </p:txBody>
      </p:sp>
      <p:sp>
        <p:nvSpPr>
          <p:cNvPr id="1061" name="Text Box 33"/>
          <p:cNvSpPr txBox="1">
            <a:spLocks noChangeArrowheads="1"/>
          </p:cNvSpPr>
          <p:nvPr/>
        </p:nvSpPr>
        <p:spPr bwMode="auto">
          <a:xfrm>
            <a:off x="1198563" y="2276475"/>
            <a:ext cx="566737" cy="223838"/>
          </a:xfrm>
          <a:prstGeom prst="rect">
            <a:avLst/>
          </a:prstGeom>
          <a:noFill/>
          <a:ln w="19050">
            <a:noFill/>
            <a:miter lim="800000"/>
            <a:headEnd/>
            <a:tailEnd/>
          </a:ln>
        </p:spPr>
        <p:txBody>
          <a:bodyPr wrap="none" lIns="95477" tIns="49648" rIns="95477" bIns="49648">
            <a:spAutoFit/>
          </a:bodyPr>
          <a:lstStyle/>
          <a:p>
            <a:pPr defTabSz="969836" eaLnBrk="1" hangingPunct="1">
              <a:defRPr/>
            </a:pPr>
            <a:r>
              <a:rPr lang="ja-JP" altLang="en-US" sz="800" dirty="0">
                <a:latin typeface="+mj-ea"/>
                <a:ea typeface="+mj-ea"/>
              </a:rPr>
              <a:t>アナログ</a:t>
            </a:r>
          </a:p>
        </p:txBody>
      </p:sp>
      <p:pic>
        <p:nvPicPr>
          <p:cNvPr id="7208" name="Picture 35"/>
          <p:cNvPicPr>
            <a:picLocks noChangeArrowheads="1"/>
          </p:cNvPicPr>
          <p:nvPr/>
        </p:nvPicPr>
        <p:blipFill>
          <a:blip r:embed="rId8" cstate="print"/>
          <a:srcRect/>
          <a:stretch>
            <a:fillRect/>
          </a:stretch>
        </p:blipFill>
        <p:spPr bwMode="auto">
          <a:xfrm>
            <a:off x="3433763" y="1539875"/>
            <a:ext cx="727075" cy="1870075"/>
          </a:xfrm>
          <a:prstGeom prst="rect">
            <a:avLst/>
          </a:prstGeom>
          <a:noFill/>
          <a:ln w="9525">
            <a:noFill/>
            <a:miter lim="800000"/>
            <a:headEnd/>
            <a:tailEnd/>
          </a:ln>
          <a:effectLst>
            <a:outerShdw dist="107763" dir="2700000" sx="999" sy="999" algn="ctr" rotWithShape="0">
              <a:schemeClr val="bg2"/>
            </a:outerShdw>
          </a:effectLst>
        </p:spPr>
      </p:pic>
      <p:pic>
        <p:nvPicPr>
          <p:cNvPr id="7209" name="Picture 36"/>
          <p:cNvPicPr>
            <a:picLocks noChangeAspect="1" noChangeArrowheads="1"/>
          </p:cNvPicPr>
          <p:nvPr/>
        </p:nvPicPr>
        <p:blipFill>
          <a:blip r:embed="rId6" cstate="print"/>
          <a:srcRect/>
          <a:stretch>
            <a:fillRect/>
          </a:stretch>
        </p:blipFill>
        <p:spPr bwMode="auto">
          <a:xfrm>
            <a:off x="5029277" y="3861180"/>
            <a:ext cx="663378" cy="702238"/>
          </a:xfrm>
          <a:prstGeom prst="rect">
            <a:avLst/>
          </a:prstGeom>
          <a:noFill/>
          <a:ln w="9525">
            <a:noFill/>
            <a:miter lim="800000"/>
            <a:headEnd/>
            <a:tailEnd/>
          </a:ln>
        </p:spPr>
      </p:pic>
      <p:pic>
        <p:nvPicPr>
          <p:cNvPr id="7210" name="Picture 37"/>
          <p:cNvPicPr>
            <a:picLocks noChangeAspect="1" noChangeArrowheads="1"/>
          </p:cNvPicPr>
          <p:nvPr/>
        </p:nvPicPr>
        <p:blipFill>
          <a:blip r:embed="rId6" cstate="print"/>
          <a:srcRect/>
          <a:stretch>
            <a:fillRect/>
          </a:stretch>
        </p:blipFill>
        <p:spPr bwMode="auto">
          <a:xfrm>
            <a:off x="5840230" y="3869778"/>
            <a:ext cx="661945" cy="710837"/>
          </a:xfrm>
          <a:prstGeom prst="rect">
            <a:avLst/>
          </a:prstGeom>
          <a:noFill/>
          <a:ln w="9525">
            <a:noFill/>
            <a:miter lim="800000"/>
            <a:headEnd/>
            <a:tailEnd/>
          </a:ln>
        </p:spPr>
      </p:pic>
      <p:pic>
        <p:nvPicPr>
          <p:cNvPr id="7211" name="Picture 38"/>
          <p:cNvPicPr>
            <a:picLocks noChangeAspect="1" noChangeArrowheads="1"/>
          </p:cNvPicPr>
          <p:nvPr/>
        </p:nvPicPr>
        <p:blipFill>
          <a:blip r:embed="rId6" cstate="print"/>
          <a:srcRect/>
          <a:stretch>
            <a:fillRect/>
          </a:stretch>
        </p:blipFill>
        <p:spPr bwMode="auto">
          <a:xfrm>
            <a:off x="6621098" y="3895576"/>
            <a:ext cx="663377" cy="702238"/>
          </a:xfrm>
          <a:prstGeom prst="rect">
            <a:avLst/>
          </a:prstGeom>
          <a:noFill/>
          <a:ln w="9525">
            <a:noFill/>
            <a:miter lim="800000"/>
            <a:headEnd/>
            <a:tailEnd/>
          </a:ln>
        </p:spPr>
      </p:pic>
      <p:graphicFrame>
        <p:nvGraphicFramePr>
          <p:cNvPr id="7212" name="Object 39"/>
          <p:cNvGraphicFramePr>
            <a:graphicFrameLocks noChangeAspect="1"/>
          </p:cNvGraphicFramePr>
          <p:nvPr/>
        </p:nvGraphicFramePr>
        <p:xfrm>
          <a:off x="5010650" y="2825022"/>
          <a:ext cx="712092" cy="570389"/>
        </p:xfrm>
        <a:graphic>
          <a:graphicData uri="http://schemas.openxmlformats.org/presentationml/2006/ole">
            <mc:AlternateContent xmlns:mc="http://schemas.openxmlformats.org/markup-compatibility/2006">
              <mc:Choice xmlns:v="urn:schemas-microsoft-com:vml" Requires="v">
                <p:oleObj spid="_x0000_s7416" name="ビットマップ イメージ" r:id="rId9" imgW="1666667" imgH="1286055" progId="PBrush">
                  <p:embed/>
                </p:oleObj>
              </mc:Choice>
              <mc:Fallback>
                <p:oleObj name="ビットマップ イメージ" r:id="rId9" imgW="1666667" imgH="1286055" progId="PBrush">
                  <p:embed/>
                  <p:pic>
                    <p:nvPicPr>
                      <p:cNvPr id="0"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650" y="2825022"/>
                        <a:ext cx="712092" cy="57038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7213" name="Object 40"/>
          <p:cNvGraphicFramePr>
            <a:graphicFrameLocks noChangeAspect="1"/>
          </p:cNvGraphicFramePr>
          <p:nvPr/>
        </p:nvGraphicFramePr>
        <p:xfrm>
          <a:off x="5821605" y="2850818"/>
          <a:ext cx="712092" cy="570389"/>
        </p:xfrm>
        <a:graphic>
          <a:graphicData uri="http://schemas.openxmlformats.org/presentationml/2006/ole">
            <mc:AlternateContent xmlns:mc="http://schemas.openxmlformats.org/markup-compatibility/2006">
              <mc:Choice xmlns:v="urn:schemas-microsoft-com:vml" Requires="v">
                <p:oleObj spid="_x0000_s7417" name="ビットマップ イメージ" r:id="rId10" imgW="1666667" imgH="1286055" progId="PBrush">
                  <p:embed/>
                </p:oleObj>
              </mc:Choice>
              <mc:Fallback>
                <p:oleObj name="ビットマップ イメージ" r:id="rId10" imgW="1666667" imgH="1286055" progId="PBrush">
                  <p:embed/>
                  <p:pic>
                    <p:nvPicPr>
                      <p:cNvPr id="0"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1605" y="2850818"/>
                        <a:ext cx="712092" cy="57038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7214" name="Object 41"/>
          <p:cNvGraphicFramePr>
            <a:graphicFrameLocks noChangeAspect="1"/>
          </p:cNvGraphicFramePr>
          <p:nvPr/>
        </p:nvGraphicFramePr>
        <p:xfrm>
          <a:off x="6612500" y="2859417"/>
          <a:ext cx="712092" cy="570389"/>
        </p:xfrm>
        <a:graphic>
          <a:graphicData uri="http://schemas.openxmlformats.org/presentationml/2006/ole">
            <mc:AlternateContent xmlns:mc="http://schemas.openxmlformats.org/markup-compatibility/2006">
              <mc:Choice xmlns:v="urn:schemas-microsoft-com:vml" Requires="v">
                <p:oleObj spid="_x0000_s7418" name="ビットマップ イメージ" r:id="rId11" imgW="1666667" imgH="1286055" progId="PBrush">
                  <p:embed/>
                </p:oleObj>
              </mc:Choice>
              <mc:Fallback>
                <p:oleObj name="ビットマップ イメージ" r:id="rId11" imgW="1666667" imgH="1286055" progId="PBrush">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2500" y="2859417"/>
                        <a:ext cx="712092" cy="57038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1067" name="Text Box 54"/>
          <p:cNvSpPr txBox="1">
            <a:spLocks noChangeArrowheads="1"/>
          </p:cNvSpPr>
          <p:nvPr/>
        </p:nvSpPr>
        <p:spPr bwMode="auto">
          <a:xfrm>
            <a:off x="3563938" y="1281113"/>
            <a:ext cx="812800" cy="220662"/>
          </a:xfrm>
          <a:prstGeom prst="rect">
            <a:avLst/>
          </a:prstGeom>
          <a:noFill/>
          <a:ln w="9525">
            <a:noFill/>
            <a:miter lim="800000"/>
            <a:headEnd/>
            <a:tailEnd/>
          </a:ln>
          <a:effectLst>
            <a:prstShdw prst="shdw17" dist="17961" dir="2700000">
              <a:srgbClr val="99997A"/>
            </a:prstShdw>
          </a:effectLst>
        </p:spPr>
        <p:txBody>
          <a:bodyPr lIns="97006" tIns="48503" rIns="97006" bIns="48503">
            <a:spAutoFit/>
          </a:bodyPr>
          <a:lstStyle/>
          <a:p>
            <a:pPr defTabSz="969836" eaLnBrk="1" hangingPunct="1">
              <a:defRPr/>
            </a:pPr>
            <a:r>
              <a:rPr lang="en-US" altLang="ja-JP" sz="800" dirty="0">
                <a:latin typeface="+mj-ea"/>
                <a:ea typeface="+mj-ea"/>
              </a:rPr>
              <a:t>PBX</a:t>
            </a:r>
            <a:endParaRPr lang="ja-JP" altLang="en-US" sz="800" dirty="0">
              <a:latin typeface="+mj-ea"/>
              <a:ea typeface="+mj-ea"/>
            </a:endParaRPr>
          </a:p>
        </p:txBody>
      </p:sp>
      <p:sp>
        <p:nvSpPr>
          <p:cNvPr id="57" name="AutoShape 56"/>
          <p:cNvSpPr>
            <a:spLocks noChangeArrowheads="1"/>
          </p:cNvSpPr>
          <p:nvPr/>
        </p:nvSpPr>
        <p:spPr bwMode="auto">
          <a:xfrm>
            <a:off x="979488" y="5205413"/>
            <a:ext cx="2068512" cy="473075"/>
          </a:xfrm>
          <a:prstGeom prst="wedgeRoundRectCallout">
            <a:avLst>
              <a:gd name="adj1" fmla="val -3042"/>
              <a:gd name="adj2" fmla="val -159093"/>
              <a:gd name="adj3" fmla="val 16667"/>
            </a:avLst>
          </a:prstGeom>
          <a:solidFill>
            <a:srgbClr val="FF99CC"/>
          </a:solidFill>
          <a:ln w="6350">
            <a:solidFill>
              <a:schemeClr val="accent5">
                <a:lumMod val="75000"/>
              </a:schemeClr>
            </a:solidFill>
            <a:miter lim="800000"/>
            <a:headEnd/>
            <a:tailEnd/>
          </a:ln>
          <a:effectLst/>
        </p:spPr>
        <p:txBody>
          <a:bodyPr lIns="97006" tIns="48503" rIns="97006" bIns="48503"/>
          <a:lstStyle/>
          <a:p>
            <a:pPr algn="ctr" defTabSz="970050" eaLnBrk="1" hangingPunct="1">
              <a:spcBef>
                <a:spcPts val="0"/>
              </a:spcBef>
              <a:spcAft>
                <a:spcPts val="0"/>
              </a:spcAft>
              <a:defRPr/>
            </a:pPr>
            <a:r>
              <a:rPr lang="ja-JP" altLang="en-US" sz="800" dirty="0">
                <a:latin typeface="+mj-ea"/>
                <a:ea typeface="+mj-ea"/>
              </a:rPr>
              <a:t>見え</a:t>
            </a:r>
            <a:r>
              <a:rPr lang="en-US" altLang="ja-JP" sz="800" dirty="0">
                <a:latin typeface="+mj-ea"/>
                <a:ea typeface="+mj-ea"/>
              </a:rPr>
              <a:t>TEL</a:t>
            </a:r>
            <a:r>
              <a:rPr lang="ja-JP" altLang="en-US" sz="800" dirty="0">
                <a:latin typeface="+mj-ea"/>
                <a:ea typeface="+mj-ea"/>
              </a:rPr>
              <a:t>君サーバー</a:t>
            </a:r>
          </a:p>
          <a:p>
            <a:pPr algn="ctr" defTabSz="970050" eaLnBrk="1" hangingPunct="1">
              <a:spcBef>
                <a:spcPts val="0"/>
              </a:spcBef>
              <a:spcAft>
                <a:spcPts val="0"/>
              </a:spcAft>
              <a:defRPr/>
            </a:pPr>
            <a:r>
              <a:rPr lang="ja-JP" altLang="en-US" sz="800" dirty="0">
                <a:latin typeface="+mj-ea"/>
                <a:ea typeface="+mj-ea"/>
              </a:rPr>
              <a:t>（かんたん受付データベース）</a:t>
            </a:r>
            <a:endParaRPr lang="ja-JP" altLang="en-US" sz="800" dirty="0">
              <a:effectLst>
                <a:outerShdw blurRad="38100" dist="38100" dir="2700000" algn="tl">
                  <a:srgbClr val="000000"/>
                </a:outerShdw>
              </a:effectLst>
              <a:latin typeface="+mj-ea"/>
              <a:ea typeface="+mj-ea"/>
            </a:endParaRPr>
          </a:p>
        </p:txBody>
      </p:sp>
      <p:sp>
        <p:nvSpPr>
          <p:cNvPr id="58" name="AutoShape 60"/>
          <p:cNvSpPr>
            <a:spLocks noChangeArrowheads="1"/>
          </p:cNvSpPr>
          <p:nvPr/>
        </p:nvSpPr>
        <p:spPr bwMode="auto">
          <a:xfrm>
            <a:off x="5043488" y="5227638"/>
            <a:ext cx="2260600" cy="479425"/>
          </a:xfrm>
          <a:prstGeom prst="wedgeRoundRectCallout">
            <a:avLst>
              <a:gd name="adj1" fmla="val -12380"/>
              <a:gd name="adj2" fmla="val -161375"/>
              <a:gd name="adj3" fmla="val 16667"/>
            </a:avLst>
          </a:prstGeom>
          <a:solidFill>
            <a:srgbClr val="99CCFF"/>
          </a:solidFill>
          <a:ln w="6350">
            <a:solidFill>
              <a:srgbClr val="0070C0"/>
            </a:solidFill>
            <a:miter lim="800000"/>
            <a:headEnd/>
            <a:tailEnd/>
          </a:ln>
          <a:effectLst/>
        </p:spPr>
        <p:txBody>
          <a:bodyPr lIns="97006" tIns="48503" rIns="97006" bIns="48503"/>
          <a:lstStyle/>
          <a:p>
            <a:pPr algn="ctr" defTabSz="970050" eaLnBrk="1" hangingPunct="1">
              <a:spcBef>
                <a:spcPts val="0"/>
              </a:spcBef>
              <a:spcAft>
                <a:spcPts val="0"/>
              </a:spcAft>
              <a:defRPr/>
            </a:pPr>
            <a:r>
              <a:rPr lang="ja-JP" altLang="en-US" sz="800" dirty="0">
                <a:latin typeface="+mj-ea"/>
                <a:ea typeface="+mj-ea"/>
              </a:rPr>
              <a:t>見え</a:t>
            </a:r>
            <a:r>
              <a:rPr lang="en-US" altLang="ja-JP" sz="800" dirty="0">
                <a:latin typeface="+mj-ea"/>
                <a:ea typeface="+mj-ea"/>
              </a:rPr>
              <a:t>TEL</a:t>
            </a:r>
            <a:r>
              <a:rPr lang="ja-JP" altLang="en-US" sz="800" dirty="0">
                <a:latin typeface="+mj-ea"/>
                <a:ea typeface="+mj-ea"/>
              </a:rPr>
              <a:t>君クライアント</a:t>
            </a:r>
          </a:p>
          <a:p>
            <a:pPr algn="ctr" defTabSz="970050" eaLnBrk="1" hangingPunct="1">
              <a:spcBef>
                <a:spcPts val="0"/>
              </a:spcBef>
              <a:spcAft>
                <a:spcPts val="0"/>
              </a:spcAft>
              <a:defRPr/>
            </a:pPr>
            <a:r>
              <a:rPr lang="ja-JP" altLang="en-US" sz="800" dirty="0">
                <a:latin typeface="+mj-ea"/>
                <a:ea typeface="+mj-ea"/>
              </a:rPr>
              <a:t>（かんたん受付アプリケーション）</a:t>
            </a:r>
          </a:p>
        </p:txBody>
      </p:sp>
      <p:sp>
        <p:nvSpPr>
          <p:cNvPr id="1082" name="Text Box 65"/>
          <p:cNvSpPr txBox="1">
            <a:spLocks noChangeArrowheads="1"/>
          </p:cNvSpPr>
          <p:nvPr/>
        </p:nvSpPr>
        <p:spPr bwMode="auto">
          <a:xfrm>
            <a:off x="1204913" y="1916113"/>
            <a:ext cx="582612" cy="223837"/>
          </a:xfrm>
          <a:prstGeom prst="rect">
            <a:avLst/>
          </a:prstGeom>
          <a:noFill/>
          <a:ln w="19050">
            <a:noFill/>
            <a:miter lim="800000"/>
            <a:headEnd/>
            <a:tailEnd/>
          </a:ln>
        </p:spPr>
        <p:txBody>
          <a:bodyPr wrap="none" lIns="95477" tIns="49648" rIns="95477" bIns="49648">
            <a:spAutoFit/>
          </a:bodyPr>
          <a:lstStyle/>
          <a:p>
            <a:pPr defTabSz="969836" eaLnBrk="1" hangingPunct="1">
              <a:defRPr/>
            </a:pPr>
            <a:r>
              <a:rPr lang="ja-JP" altLang="en-US" sz="800" dirty="0">
                <a:latin typeface="+mj-ea"/>
                <a:ea typeface="+mj-ea"/>
              </a:rPr>
              <a:t>ＩＮＳ</a:t>
            </a:r>
            <a:r>
              <a:rPr lang="en-US" altLang="ja-JP" sz="800" dirty="0">
                <a:latin typeface="+mj-ea"/>
                <a:ea typeface="+mj-ea"/>
              </a:rPr>
              <a:t>1500</a:t>
            </a:r>
          </a:p>
        </p:txBody>
      </p:sp>
      <p:sp>
        <p:nvSpPr>
          <p:cNvPr id="1083" name="Text Box 68"/>
          <p:cNvSpPr txBox="1">
            <a:spLocks noChangeArrowheads="1"/>
          </p:cNvSpPr>
          <p:nvPr/>
        </p:nvSpPr>
        <p:spPr bwMode="auto">
          <a:xfrm>
            <a:off x="2300288" y="3409950"/>
            <a:ext cx="644525" cy="220663"/>
          </a:xfrm>
          <a:prstGeom prst="rect">
            <a:avLst/>
          </a:prstGeom>
          <a:solidFill>
            <a:schemeClr val="bg1"/>
          </a:solidFill>
          <a:ln w="9525">
            <a:solidFill>
              <a:srgbClr val="000000"/>
            </a:solidFill>
            <a:miter lim="800000"/>
            <a:headEnd/>
            <a:tailEnd/>
          </a:ln>
        </p:spPr>
        <p:txBody>
          <a:bodyPr lIns="97006" tIns="48503" rIns="97006" bIns="48503">
            <a:spAutoFit/>
          </a:bodyPr>
          <a:lstStyle/>
          <a:p>
            <a:pPr algn="ctr" defTabSz="969836" eaLnBrk="1" hangingPunct="1">
              <a:spcBef>
                <a:spcPct val="50000"/>
              </a:spcBef>
              <a:defRPr/>
            </a:pPr>
            <a:r>
              <a:rPr lang="en-US" altLang="ja-JP" sz="800" dirty="0">
                <a:latin typeface="+mj-ea"/>
                <a:ea typeface="+mj-ea"/>
              </a:rPr>
              <a:t>USB</a:t>
            </a:r>
          </a:p>
        </p:txBody>
      </p:sp>
      <p:pic>
        <p:nvPicPr>
          <p:cNvPr id="7220" name="Picture 76"/>
          <p:cNvPicPr>
            <a:picLocks noChangeAspect="1" noChangeArrowheads="1"/>
          </p:cNvPicPr>
          <p:nvPr/>
        </p:nvPicPr>
        <p:blipFill>
          <a:blip r:embed="rId12" cstate="print">
            <a:lum bright="-6000"/>
          </a:blip>
          <a:srcRect/>
          <a:stretch>
            <a:fillRect/>
          </a:stretch>
        </p:blipFill>
        <p:spPr bwMode="auto">
          <a:xfrm>
            <a:off x="1018924" y="5307216"/>
            <a:ext cx="272228" cy="250799"/>
          </a:xfrm>
          <a:prstGeom prst="rect">
            <a:avLst/>
          </a:prstGeom>
          <a:noFill/>
          <a:ln w="25400">
            <a:noFill/>
            <a:miter lim="800000"/>
            <a:headEnd/>
            <a:tailEnd/>
          </a:ln>
        </p:spPr>
      </p:pic>
      <p:pic>
        <p:nvPicPr>
          <p:cNvPr id="7221" name="Picture 77"/>
          <p:cNvPicPr>
            <a:picLocks noChangeAspect="1" noChangeArrowheads="1"/>
          </p:cNvPicPr>
          <p:nvPr/>
        </p:nvPicPr>
        <p:blipFill>
          <a:blip r:embed="rId12" cstate="print">
            <a:lum bright="-6000"/>
          </a:blip>
          <a:srcRect/>
          <a:stretch>
            <a:fillRect/>
          </a:stretch>
        </p:blipFill>
        <p:spPr bwMode="auto">
          <a:xfrm>
            <a:off x="5112378" y="5317249"/>
            <a:ext cx="270797" cy="252232"/>
          </a:xfrm>
          <a:prstGeom prst="rect">
            <a:avLst/>
          </a:prstGeom>
          <a:noFill/>
          <a:ln w="25400">
            <a:noFill/>
            <a:miter lim="800000"/>
            <a:headEnd/>
            <a:tailEnd/>
          </a:ln>
        </p:spPr>
      </p:pic>
      <p:sp>
        <p:nvSpPr>
          <p:cNvPr id="69" name="Rectangle 24"/>
          <p:cNvSpPr>
            <a:spLocks noChangeArrowheads="1"/>
          </p:cNvSpPr>
          <p:nvPr/>
        </p:nvSpPr>
        <p:spPr bwMode="auto">
          <a:xfrm>
            <a:off x="1517650" y="2763838"/>
            <a:ext cx="322263" cy="525462"/>
          </a:xfrm>
          <a:prstGeom prst="rect">
            <a:avLst/>
          </a:prstGeom>
          <a:solidFill>
            <a:schemeClr val="accent5">
              <a:lumMod val="20000"/>
              <a:lumOff val="80000"/>
            </a:schemeClr>
          </a:solidFill>
          <a:ln w="9525">
            <a:solidFill>
              <a:schemeClr val="tx1"/>
            </a:solidFill>
            <a:miter lim="800000"/>
            <a:headEnd/>
            <a:tailEnd/>
          </a:ln>
          <a:effectLst>
            <a:outerShdw dist="107763" dir="2700000" sx="1000" sy="1000" algn="ctr" rotWithShape="0">
              <a:schemeClr val="bg2"/>
            </a:outerShdw>
          </a:effectLst>
        </p:spPr>
        <p:txBody>
          <a:bodyPr wrap="none" lIns="97006" tIns="48503" rIns="97006" bIns="48503" anchor="ctr"/>
          <a:lstStyle/>
          <a:p>
            <a:pPr algn="ctr" defTabSz="970050" eaLnBrk="1" fontAlgn="auto" hangingPunct="1">
              <a:spcBef>
                <a:spcPts val="0"/>
              </a:spcBef>
              <a:spcAft>
                <a:spcPts val="0"/>
              </a:spcAft>
              <a:defRPr/>
            </a:pPr>
            <a:r>
              <a:rPr lang="en-US" altLang="ja-JP" sz="800" dirty="0">
                <a:latin typeface="+mj-ea"/>
                <a:ea typeface="+mj-ea"/>
              </a:rPr>
              <a:t>IP</a:t>
            </a:r>
          </a:p>
          <a:p>
            <a:pPr algn="ctr" defTabSz="970050" eaLnBrk="1" fontAlgn="auto" hangingPunct="1">
              <a:spcBef>
                <a:spcPts val="0"/>
              </a:spcBef>
              <a:spcAft>
                <a:spcPts val="0"/>
              </a:spcAft>
              <a:defRPr/>
            </a:pPr>
            <a:r>
              <a:rPr lang="en-US" altLang="ja-JP" sz="800" dirty="0">
                <a:latin typeface="+mj-ea"/>
                <a:ea typeface="+mj-ea"/>
              </a:rPr>
              <a:t>GW</a:t>
            </a:r>
            <a:endParaRPr lang="ja-JP" altLang="ja-JP" sz="800" dirty="0">
              <a:latin typeface="+mj-ea"/>
              <a:ea typeface="+mj-ea"/>
            </a:endParaRPr>
          </a:p>
        </p:txBody>
      </p:sp>
      <p:sp>
        <p:nvSpPr>
          <p:cNvPr id="1089" name="Text Box 32"/>
          <p:cNvSpPr txBox="1">
            <a:spLocks noChangeArrowheads="1"/>
          </p:cNvSpPr>
          <p:nvPr/>
        </p:nvSpPr>
        <p:spPr bwMode="auto">
          <a:xfrm>
            <a:off x="2928938" y="1595438"/>
            <a:ext cx="517525" cy="222250"/>
          </a:xfrm>
          <a:prstGeom prst="rect">
            <a:avLst/>
          </a:prstGeom>
          <a:noFill/>
          <a:ln w="19050">
            <a:noFill/>
            <a:miter lim="800000"/>
            <a:headEnd/>
            <a:tailEnd/>
          </a:ln>
        </p:spPr>
        <p:txBody>
          <a:bodyPr wrap="none" lIns="95477" tIns="49648" rIns="95477" bIns="49648">
            <a:spAutoFit/>
          </a:bodyPr>
          <a:lstStyle/>
          <a:p>
            <a:pPr defTabSz="969836" eaLnBrk="1" hangingPunct="1">
              <a:defRPr/>
            </a:pPr>
            <a:r>
              <a:rPr lang="ja-JP" altLang="en-US" sz="800" dirty="0">
                <a:latin typeface="+mj-ea"/>
                <a:ea typeface="+mj-ea"/>
              </a:rPr>
              <a:t>ＩＮＳ６４</a:t>
            </a:r>
          </a:p>
        </p:txBody>
      </p:sp>
      <p:sp>
        <p:nvSpPr>
          <p:cNvPr id="1090" name="Text Box 34"/>
          <p:cNvSpPr txBox="1">
            <a:spLocks noChangeArrowheads="1"/>
          </p:cNvSpPr>
          <p:nvPr/>
        </p:nvSpPr>
        <p:spPr bwMode="auto">
          <a:xfrm>
            <a:off x="2928938" y="2276475"/>
            <a:ext cx="565150" cy="223838"/>
          </a:xfrm>
          <a:prstGeom prst="rect">
            <a:avLst/>
          </a:prstGeom>
          <a:noFill/>
          <a:ln w="19050">
            <a:noFill/>
            <a:miter lim="800000"/>
            <a:headEnd/>
            <a:tailEnd/>
          </a:ln>
        </p:spPr>
        <p:txBody>
          <a:bodyPr wrap="none" lIns="95477" tIns="49648" rIns="95477" bIns="49648">
            <a:spAutoFit/>
          </a:bodyPr>
          <a:lstStyle/>
          <a:p>
            <a:pPr defTabSz="969836" eaLnBrk="1" hangingPunct="1">
              <a:defRPr/>
            </a:pPr>
            <a:r>
              <a:rPr lang="ja-JP" altLang="en-US" sz="800" dirty="0">
                <a:latin typeface="+mj-ea"/>
                <a:ea typeface="+mj-ea"/>
              </a:rPr>
              <a:t>アナログ</a:t>
            </a:r>
          </a:p>
        </p:txBody>
      </p:sp>
      <p:sp>
        <p:nvSpPr>
          <p:cNvPr id="1091" name="Text Box 66"/>
          <p:cNvSpPr txBox="1">
            <a:spLocks noChangeArrowheads="1"/>
          </p:cNvSpPr>
          <p:nvPr/>
        </p:nvSpPr>
        <p:spPr bwMode="auto">
          <a:xfrm>
            <a:off x="2928938" y="1916113"/>
            <a:ext cx="581025" cy="223837"/>
          </a:xfrm>
          <a:prstGeom prst="rect">
            <a:avLst/>
          </a:prstGeom>
          <a:noFill/>
          <a:ln w="19050">
            <a:noFill/>
            <a:miter lim="800000"/>
            <a:headEnd/>
            <a:tailEnd/>
          </a:ln>
        </p:spPr>
        <p:txBody>
          <a:bodyPr wrap="none" lIns="95477" tIns="49648" rIns="95477" bIns="49648">
            <a:spAutoFit/>
          </a:bodyPr>
          <a:lstStyle/>
          <a:p>
            <a:pPr defTabSz="969836" eaLnBrk="1" hangingPunct="1">
              <a:defRPr/>
            </a:pPr>
            <a:r>
              <a:rPr lang="ja-JP" altLang="en-US" sz="800" dirty="0">
                <a:latin typeface="+mj-ea"/>
                <a:ea typeface="+mj-ea"/>
              </a:rPr>
              <a:t>ＩＮＳ</a:t>
            </a:r>
            <a:r>
              <a:rPr lang="en-US" altLang="ja-JP" sz="800" dirty="0">
                <a:latin typeface="+mj-ea"/>
                <a:ea typeface="+mj-ea"/>
              </a:rPr>
              <a:t>1500</a:t>
            </a:r>
          </a:p>
        </p:txBody>
      </p:sp>
      <p:sp>
        <p:nvSpPr>
          <p:cNvPr id="1092" name="Text Box 31"/>
          <p:cNvSpPr txBox="1">
            <a:spLocks noChangeArrowheads="1"/>
          </p:cNvSpPr>
          <p:nvPr/>
        </p:nvSpPr>
        <p:spPr bwMode="auto">
          <a:xfrm>
            <a:off x="1854200" y="2565400"/>
            <a:ext cx="519113" cy="346075"/>
          </a:xfrm>
          <a:prstGeom prst="rect">
            <a:avLst/>
          </a:prstGeom>
          <a:noFill/>
          <a:ln w="19050">
            <a:noFill/>
            <a:miter lim="800000"/>
            <a:headEnd/>
            <a:tailEnd/>
          </a:ln>
        </p:spPr>
        <p:txBody>
          <a:bodyPr wrap="none" lIns="95477" tIns="49648" rIns="95477" bIns="49648">
            <a:spAutoFit/>
          </a:bodyPr>
          <a:lstStyle/>
          <a:p>
            <a:pPr defTabSz="969836" eaLnBrk="1" hangingPunct="1">
              <a:defRPr/>
            </a:pPr>
            <a:r>
              <a:rPr lang="ja-JP" altLang="en-US" sz="800" dirty="0">
                <a:latin typeface="+mj-ea"/>
                <a:ea typeface="+mj-ea"/>
              </a:rPr>
              <a:t>ＩＮＳ６４</a:t>
            </a:r>
            <a:endParaRPr lang="en-US" altLang="ja-JP" sz="800" dirty="0">
              <a:latin typeface="+mj-ea"/>
              <a:ea typeface="+mj-ea"/>
            </a:endParaRPr>
          </a:p>
          <a:p>
            <a:pPr defTabSz="969836" eaLnBrk="1" hangingPunct="1">
              <a:defRPr/>
            </a:pPr>
            <a:r>
              <a:rPr lang="ja-JP" altLang="en-US" sz="800" dirty="0">
                <a:latin typeface="+mj-ea"/>
                <a:ea typeface="+mj-ea"/>
              </a:rPr>
              <a:t>（</a:t>
            </a:r>
            <a:r>
              <a:rPr lang="en-US" altLang="ja-JP" sz="800" dirty="0">
                <a:latin typeface="+mj-ea"/>
                <a:ea typeface="+mj-ea"/>
              </a:rPr>
              <a:t>S/T</a:t>
            </a:r>
            <a:r>
              <a:rPr lang="ja-JP" altLang="en-US" sz="800" dirty="0">
                <a:latin typeface="+mj-ea"/>
                <a:ea typeface="+mj-ea"/>
              </a:rPr>
              <a:t>）</a:t>
            </a:r>
          </a:p>
        </p:txBody>
      </p:sp>
      <p:sp>
        <p:nvSpPr>
          <p:cNvPr id="1093" name="Text Box 31"/>
          <p:cNvSpPr txBox="1">
            <a:spLocks noChangeArrowheads="1"/>
          </p:cNvSpPr>
          <p:nvPr/>
        </p:nvSpPr>
        <p:spPr bwMode="auto">
          <a:xfrm>
            <a:off x="1854200" y="2987675"/>
            <a:ext cx="566738" cy="223838"/>
          </a:xfrm>
          <a:prstGeom prst="rect">
            <a:avLst/>
          </a:prstGeom>
          <a:noFill/>
          <a:ln w="19050">
            <a:noFill/>
            <a:miter lim="800000"/>
            <a:headEnd/>
            <a:tailEnd/>
          </a:ln>
        </p:spPr>
        <p:txBody>
          <a:bodyPr wrap="none" lIns="95477" tIns="49648" rIns="95477" bIns="49648">
            <a:spAutoFit/>
          </a:bodyPr>
          <a:lstStyle/>
          <a:p>
            <a:pPr defTabSz="969836" eaLnBrk="1" hangingPunct="1">
              <a:defRPr/>
            </a:pPr>
            <a:r>
              <a:rPr lang="ja-JP" altLang="en-US" sz="800" dirty="0">
                <a:latin typeface="+mj-ea"/>
                <a:ea typeface="+mj-ea"/>
              </a:rPr>
              <a:t>アナログ</a:t>
            </a:r>
          </a:p>
        </p:txBody>
      </p:sp>
      <p:sp>
        <p:nvSpPr>
          <p:cNvPr id="1094" name="Text Box 31"/>
          <p:cNvSpPr txBox="1">
            <a:spLocks noChangeArrowheads="1"/>
          </p:cNvSpPr>
          <p:nvPr/>
        </p:nvSpPr>
        <p:spPr bwMode="auto">
          <a:xfrm>
            <a:off x="2978150" y="2565400"/>
            <a:ext cx="519113" cy="346075"/>
          </a:xfrm>
          <a:prstGeom prst="rect">
            <a:avLst/>
          </a:prstGeom>
          <a:noFill/>
          <a:ln w="19050">
            <a:noFill/>
            <a:miter lim="800000"/>
            <a:headEnd/>
            <a:tailEnd/>
          </a:ln>
        </p:spPr>
        <p:txBody>
          <a:bodyPr wrap="none" lIns="95477" tIns="49648" rIns="95477" bIns="49648">
            <a:spAutoFit/>
          </a:bodyPr>
          <a:lstStyle/>
          <a:p>
            <a:pPr defTabSz="969836" eaLnBrk="1" hangingPunct="1">
              <a:defRPr/>
            </a:pPr>
            <a:r>
              <a:rPr lang="ja-JP" altLang="en-US" sz="800" dirty="0">
                <a:latin typeface="+mj-ea"/>
                <a:ea typeface="+mj-ea"/>
              </a:rPr>
              <a:t>ＩＮＳ６４</a:t>
            </a:r>
            <a:endParaRPr lang="en-US" altLang="ja-JP" sz="800" dirty="0">
              <a:latin typeface="+mj-ea"/>
              <a:ea typeface="+mj-ea"/>
            </a:endParaRPr>
          </a:p>
          <a:p>
            <a:pPr defTabSz="969836" eaLnBrk="1" hangingPunct="1">
              <a:defRPr/>
            </a:pPr>
            <a:r>
              <a:rPr lang="ja-JP" altLang="en-US" sz="800" dirty="0">
                <a:latin typeface="+mj-ea"/>
                <a:ea typeface="+mj-ea"/>
              </a:rPr>
              <a:t>（</a:t>
            </a:r>
            <a:r>
              <a:rPr lang="en-US" altLang="ja-JP" sz="800" dirty="0">
                <a:latin typeface="+mj-ea"/>
                <a:ea typeface="+mj-ea"/>
              </a:rPr>
              <a:t>S/T</a:t>
            </a:r>
            <a:r>
              <a:rPr lang="ja-JP" altLang="en-US" sz="800" dirty="0">
                <a:latin typeface="+mj-ea"/>
                <a:ea typeface="+mj-ea"/>
              </a:rPr>
              <a:t>）</a:t>
            </a:r>
          </a:p>
        </p:txBody>
      </p:sp>
      <p:sp>
        <p:nvSpPr>
          <p:cNvPr id="1095" name="Text Box 31"/>
          <p:cNvSpPr txBox="1">
            <a:spLocks noChangeArrowheads="1"/>
          </p:cNvSpPr>
          <p:nvPr/>
        </p:nvSpPr>
        <p:spPr bwMode="auto">
          <a:xfrm>
            <a:off x="2944813" y="2987675"/>
            <a:ext cx="565150" cy="223838"/>
          </a:xfrm>
          <a:prstGeom prst="rect">
            <a:avLst/>
          </a:prstGeom>
          <a:noFill/>
          <a:ln w="19050">
            <a:noFill/>
            <a:miter lim="800000"/>
            <a:headEnd/>
            <a:tailEnd/>
          </a:ln>
        </p:spPr>
        <p:txBody>
          <a:bodyPr wrap="none" lIns="95477" tIns="49648" rIns="95477" bIns="49648">
            <a:spAutoFit/>
          </a:bodyPr>
          <a:lstStyle/>
          <a:p>
            <a:pPr defTabSz="969836" eaLnBrk="1" hangingPunct="1">
              <a:defRPr/>
            </a:pPr>
            <a:r>
              <a:rPr lang="ja-JP" altLang="en-US" sz="800" dirty="0">
                <a:latin typeface="+mj-ea"/>
                <a:ea typeface="+mj-ea"/>
              </a:rPr>
              <a:t>アナログ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システム構成例</a:t>
            </a:r>
            <a:r>
              <a:rPr lang="en-US" altLang="ja-JP" dirty="0"/>
              <a:t>( IP</a:t>
            </a:r>
            <a:r>
              <a:rPr lang="ja-JP" altLang="en-US" dirty="0"/>
              <a:t>回線直収 </a:t>
            </a:r>
            <a:r>
              <a:rPr lang="en-US" altLang="ja-JP" dirty="0"/>
              <a:t>)</a:t>
            </a:r>
            <a:endParaRPr kumimoji="1" lang="ja-JP" altLang="en-US" dirty="0"/>
          </a:p>
        </p:txBody>
      </p:sp>
      <p:sp>
        <p:nvSpPr>
          <p:cNvPr id="58" name="スライド番号プレースホルダ 64"/>
          <p:cNvSpPr>
            <a:spLocks noGrp="1"/>
          </p:cNvSpPr>
          <p:nvPr>
            <p:ph type="sldNum" sz="quarter" idx="12"/>
          </p:nvPr>
        </p:nvSpPr>
        <p:spPr bwMode="auto">
          <a:xfrm>
            <a:off x="200025" y="6310313"/>
            <a:ext cx="9504363" cy="365125"/>
          </a:xfrm>
          <a:noFill/>
          <a:ln>
            <a:miter lim="800000"/>
            <a:headEnd/>
            <a:tailEnd/>
          </a:ln>
        </p:spPr>
        <p:txBody>
          <a:bodyPr/>
          <a:lstStyle/>
          <a:p>
            <a:fld id="{37AF1B70-FBD9-460B-B2B5-A8E3621A598D}" type="slidenum">
              <a:rPr lang="ja-JP" altLang="en-US"/>
              <a:pPr/>
              <a:t>2</a:t>
            </a:fld>
            <a:endParaRPr lang="ja-JP" altLang="en-US"/>
          </a:p>
        </p:txBody>
      </p:sp>
      <p:sp>
        <p:nvSpPr>
          <p:cNvPr id="59" name="Rectangle 42"/>
          <p:cNvSpPr>
            <a:spLocks noChangeArrowheads="1"/>
          </p:cNvSpPr>
          <p:nvPr/>
        </p:nvSpPr>
        <p:spPr bwMode="auto">
          <a:xfrm>
            <a:off x="7869238" y="1630363"/>
            <a:ext cx="1606550" cy="3786187"/>
          </a:xfrm>
          <a:prstGeom prst="rect">
            <a:avLst/>
          </a:prstGeom>
          <a:solidFill>
            <a:srgbClr val="99CCFF"/>
          </a:solidFill>
          <a:ln w="3175">
            <a:solidFill>
              <a:srgbClr val="0070C0"/>
            </a:solidFill>
            <a:miter lim="800000"/>
            <a:headEnd/>
            <a:tailEnd/>
          </a:ln>
          <a:effectLst/>
        </p:spPr>
        <p:txBody>
          <a:bodyPr wrap="none" lIns="97006" tIns="48503" rIns="97006" bIns="48503" anchor="ctr"/>
          <a:lstStyle/>
          <a:p>
            <a:pPr defTabSz="970050" eaLnBrk="1" fontAlgn="auto" hangingPunct="1">
              <a:spcBef>
                <a:spcPts val="0"/>
              </a:spcBef>
              <a:spcAft>
                <a:spcPts val="0"/>
              </a:spcAft>
              <a:defRPr/>
            </a:pPr>
            <a:endParaRPr lang="ja-JP" altLang="en-US" sz="800" dirty="0">
              <a:latin typeface="+mj-ea"/>
              <a:ea typeface="+mj-ea"/>
            </a:endParaRPr>
          </a:p>
        </p:txBody>
      </p:sp>
      <p:sp>
        <p:nvSpPr>
          <p:cNvPr id="60" name="Text Box 43"/>
          <p:cNvSpPr txBox="1">
            <a:spLocks noChangeArrowheads="1"/>
          </p:cNvSpPr>
          <p:nvPr/>
        </p:nvSpPr>
        <p:spPr bwMode="auto">
          <a:xfrm>
            <a:off x="7940675" y="2030413"/>
            <a:ext cx="1763713" cy="220662"/>
          </a:xfrm>
          <a:prstGeom prst="rect">
            <a:avLst/>
          </a:prstGeom>
          <a:noFill/>
          <a:ln w="38100" cmpd="dbl">
            <a:noFill/>
            <a:miter lim="800000"/>
            <a:headEnd/>
            <a:tailEnd/>
          </a:ln>
        </p:spPr>
        <p:txBody>
          <a:bodyPr lIns="97006" tIns="48503" rIns="97006" bIns="48503">
            <a:spAutoFit/>
          </a:bodyPr>
          <a:lstStyle/>
          <a:p>
            <a:pPr defTabSz="969836" eaLnBrk="1" hangingPunct="1">
              <a:defRPr/>
            </a:pPr>
            <a:r>
              <a:rPr lang="en-US" altLang="ja-JP" sz="800" dirty="0">
                <a:latin typeface="+mj-ea"/>
                <a:ea typeface="+mj-ea"/>
              </a:rPr>
              <a:t>IP</a:t>
            </a:r>
            <a:r>
              <a:rPr lang="ja-JP" altLang="en-US" sz="800" dirty="0">
                <a:latin typeface="+mj-ea"/>
                <a:ea typeface="+mj-ea"/>
              </a:rPr>
              <a:t>電話（ひかり電話</a:t>
            </a:r>
            <a:r>
              <a:rPr lang="en-US" altLang="ja-JP" sz="800" dirty="0">
                <a:latin typeface="+mj-ea"/>
                <a:ea typeface="+mj-ea"/>
              </a:rPr>
              <a:t>)</a:t>
            </a:r>
          </a:p>
        </p:txBody>
      </p:sp>
      <p:sp>
        <p:nvSpPr>
          <p:cNvPr id="61" name="Rectangle 44"/>
          <p:cNvSpPr>
            <a:spLocks noChangeArrowheads="1"/>
          </p:cNvSpPr>
          <p:nvPr/>
        </p:nvSpPr>
        <p:spPr bwMode="auto">
          <a:xfrm>
            <a:off x="7821613" y="1736725"/>
            <a:ext cx="658812" cy="220663"/>
          </a:xfrm>
          <a:prstGeom prst="rect">
            <a:avLst/>
          </a:prstGeom>
          <a:noFill/>
          <a:ln w="38100" cmpd="dbl">
            <a:noFill/>
            <a:miter lim="800000"/>
            <a:headEnd/>
            <a:tailEnd/>
          </a:ln>
          <a:effectLst/>
        </p:spPr>
        <p:txBody>
          <a:bodyPr wrap="none" lIns="97006" tIns="48503" rIns="97006" bIns="48503">
            <a:spAutoFit/>
          </a:bodyPr>
          <a:lstStyle/>
          <a:p>
            <a:pPr defTabSz="970050" eaLnBrk="1" hangingPunct="1">
              <a:spcBef>
                <a:spcPts val="0"/>
              </a:spcBef>
              <a:spcAft>
                <a:spcPts val="0"/>
              </a:spcAft>
              <a:defRPr/>
            </a:pPr>
            <a:r>
              <a:rPr lang="en-US" altLang="ja-JP" sz="800" dirty="0">
                <a:effectLst>
                  <a:outerShdw blurRad="38100" dist="38100" dir="2700000" algn="tl">
                    <a:srgbClr val="C0C0C0"/>
                  </a:outerShdw>
                </a:effectLst>
                <a:latin typeface="+mj-ea"/>
                <a:ea typeface="+mj-ea"/>
              </a:rPr>
              <a:t>◆</a:t>
            </a:r>
            <a:r>
              <a:rPr lang="ja-JP" altLang="en-US" sz="800" dirty="0">
                <a:effectLst>
                  <a:outerShdw blurRad="38100" dist="38100" dir="2700000" algn="tl">
                    <a:srgbClr val="C0C0C0"/>
                  </a:outerShdw>
                </a:effectLst>
                <a:latin typeface="+mj-ea"/>
                <a:ea typeface="+mj-ea"/>
              </a:rPr>
              <a:t>対応回線</a:t>
            </a:r>
          </a:p>
        </p:txBody>
      </p:sp>
      <p:sp>
        <p:nvSpPr>
          <p:cNvPr id="62" name="Rectangle 45"/>
          <p:cNvSpPr>
            <a:spLocks noChangeArrowheads="1"/>
          </p:cNvSpPr>
          <p:nvPr/>
        </p:nvSpPr>
        <p:spPr bwMode="auto">
          <a:xfrm>
            <a:off x="7832725" y="2387600"/>
            <a:ext cx="490859" cy="221064"/>
          </a:xfrm>
          <a:prstGeom prst="rect">
            <a:avLst/>
          </a:prstGeom>
          <a:noFill/>
          <a:ln w="38100" cmpd="dbl">
            <a:noFill/>
            <a:miter lim="800000"/>
            <a:headEnd/>
            <a:tailEnd/>
          </a:ln>
          <a:effectLst/>
        </p:spPr>
        <p:txBody>
          <a:bodyPr wrap="none" lIns="97006" tIns="48503" rIns="97006" bIns="48503">
            <a:spAutoFit/>
          </a:bodyPr>
          <a:lstStyle/>
          <a:p>
            <a:pPr defTabSz="970050" eaLnBrk="1" hangingPunct="1">
              <a:spcBef>
                <a:spcPts val="0"/>
              </a:spcBef>
              <a:spcAft>
                <a:spcPts val="0"/>
              </a:spcAft>
              <a:defRPr/>
            </a:pPr>
            <a:r>
              <a:rPr lang="en-US" altLang="ja-JP" sz="800" dirty="0">
                <a:effectLst>
                  <a:outerShdw blurRad="38100" dist="38100" dir="2700000" algn="tl">
                    <a:srgbClr val="C0C0C0"/>
                  </a:outerShdw>
                </a:effectLst>
                <a:latin typeface="+mj-ea"/>
                <a:ea typeface="+mj-ea"/>
              </a:rPr>
              <a:t>◆PBX</a:t>
            </a:r>
            <a:endParaRPr lang="ja-JP" altLang="en-US" sz="800" dirty="0">
              <a:effectLst>
                <a:outerShdw blurRad="38100" dist="38100" dir="2700000" algn="tl">
                  <a:srgbClr val="C0C0C0"/>
                </a:outerShdw>
              </a:effectLst>
              <a:latin typeface="+mj-ea"/>
              <a:ea typeface="+mj-ea"/>
            </a:endParaRPr>
          </a:p>
        </p:txBody>
      </p:sp>
      <p:sp>
        <p:nvSpPr>
          <p:cNvPr id="63" name="Rectangle 46"/>
          <p:cNvSpPr>
            <a:spLocks noChangeArrowheads="1"/>
          </p:cNvSpPr>
          <p:nvPr/>
        </p:nvSpPr>
        <p:spPr bwMode="auto">
          <a:xfrm>
            <a:off x="7839075" y="3048000"/>
            <a:ext cx="563563" cy="220663"/>
          </a:xfrm>
          <a:prstGeom prst="rect">
            <a:avLst/>
          </a:prstGeom>
          <a:noFill/>
          <a:ln w="38100" cmpd="dbl">
            <a:noFill/>
            <a:miter lim="800000"/>
            <a:headEnd/>
            <a:tailEnd/>
          </a:ln>
          <a:effectLst/>
        </p:spPr>
        <p:txBody>
          <a:bodyPr wrap="none" lIns="97006" tIns="48503" rIns="97006" bIns="48503">
            <a:spAutoFit/>
          </a:bodyPr>
          <a:lstStyle/>
          <a:p>
            <a:pPr defTabSz="970050" eaLnBrk="1" hangingPunct="1">
              <a:spcBef>
                <a:spcPts val="0"/>
              </a:spcBef>
              <a:spcAft>
                <a:spcPts val="0"/>
              </a:spcAft>
              <a:defRPr/>
            </a:pPr>
            <a:r>
              <a:rPr lang="en-US" altLang="ja-JP" sz="800" dirty="0">
                <a:effectLst>
                  <a:outerShdw blurRad="38100" dist="38100" dir="2700000" algn="tl">
                    <a:srgbClr val="C0C0C0"/>
                  </a:outerShdw>
                </a:effectLst>
                <a:latin typeface="+mj-ea"/>
                <a:ea typeface="+mj-ea"/>
              </a:rPr>
              <a:t>◆</a:t>
            </a:r>
            <a:r>
              <a:rPr lang="ja-JP" altLang="en-US" sz="800" dirty="0">
                <a:effectLst>
                  <a:outerShdw blurRad="38100" dist="38100" dir="2700000" algn="tl">
                    <a:srgbClr val="C0C0C0"/>
                  </a:outerShdw>
                </a:effectLst>
                <a:latin typeface="+mj-ea"/>
                <a:ea typeface="+mj-ea"/>
              </a:rPr>
              <a:t>電話機</a:t>
            </a:r>
          </a:p>
        </p:txBody>
      </p:sp>
      <p:sp>
        <p:nvSpPr>
          <p:cNvPr id="64" name="Text Box 47"/>
          <p:cNvSpPr txBox="1">
            <a:spLocks noChangeArrowheads="1"/>
          </p:cNvSpPr>
          <p:nvPr/>
        </p:nvSpPr>
        <p:spPr bwMode="auto">
          <a:xfrm>
            <a:off x="7940675" y="3319463"/>
            <a:ext cx="1590675" cy="466725"/>
          </a:xfrm>
          <a:prstGeom prst="rect">
            <a:avLst/>
          </a:prstGeom>
          <a:noFill/>
          <a:ln w="38100" cmpd="dbl">
            <a:noFill/>
            <a:miter lim="800000"/>
            <a:headEnd/>
            <a:tailEnd/>
          </a:ln>
        </p:spPr>
        <p:txBody>
          <a:bodyPr lIns="97006" tIns="48503" rIns="97006" bIns="48503">
            <a:spAutoFit/>
          </a:bodyPr>
          <a:lstStyle/>
          <a:p>
            <a:pPr defTabSz="969836" eaLnBrk="1" hangingPunct="1">
              <a:defRPr/>
            </a:pPr>
            <a:r>
              <a:rPr lang="ja-JP" altLang="en-US" sz="800" dirty="0">
                <a:latin typeface="+mj-ea"/>
                <a:ea typeface="+mj-ea"/>
              </a:rPr>
              <a:t>全ての既存電話機が対象</a:t>
            </a:r>
          </a:p>
          <a:p>
            <a:pPr defTabSz="969836" eaLnBrk="1" hangingPunct="1">
              <a:defRPr/>
            </a:pPr>
            <a:r>
              <a:rPr lang="ja-JP" altLang="en-US" sz="800" dirty="0">
                <a:latin typeface="+mj-ea"/>
                <a:ea typeface="+mj-ea"/>
              </a:rPr>
              <a:t>（ボタン電話、多機能電話、</a:t>
            </a:r>
          </a:p>
          <a:p>
            <a:pPr defTabSz="969836" eaLnBrk="1" hangingPunct="1">
              <a:defRPr/>
            </a:pPr>
            <a:r>
              <a:rPr lang="ja-JP" altLang="en-US" sz="800" dirty="0">
                <a:latin typeface="+mj-ea"/>
                <a:ea typeface="+mj-ea"/>
              </a:rPr>
              <a:t>デジタル電話等）</a:t>
            </a:r>
          </a:p>
        </p:txBody>
      </p:sp>
      <p:sp>
        <p:nvSpPr>
          <p:cNvPr id="65" name="Rectangle 48"/>
          <p:cNvSpPr>
            <a:spLocks noChangeArrowheads="1"/>
          </p:cNvSpPr>
          <p:nvPr/>
        </p:nvSpPr>
        <p:spPr bwMode="auto">
          <a:xfrm>
            <a:off x="7842250" y="4021138"/>
            <a:ext cx="766763" cy="220662"/>
          </a:xfrm>
          <a:prstGeom prst="rect">
            <a:avLst/>
          </a:prstGeom>
          <a:noFill/>
          <a:ln w="38100" cmpd="dbl">
            <a:noFill/>
            <a:miter lim="800000"/>
            <a:headEnd/>
            <a:tailEnd/>
          </a:ln>
          <a:effectLst/>
        </p:spPr>
        <p:txBody>
          <a:bodyPr wrap="none" lIns="97006" tIns="48503" rIns="97006" bIns="48503">
            <a:spAutoFit/>
          </a:bodyPr>
          <a:lstStyle/>
          <a:p>
            <a:pPr defTabSz="970050" eaLnBrk="1" hangingPunct="1">
              <a:spcBef>
                <a:spcPts val="0"/>
              </a:spcBef>
              <a:spcAft>
                <a:spcPts val="0"/>
              </a:spcAft>
              <a:defRPr/>
            </a:pPr>
            <a:r>
              <a:rPr lang="en-US" altLang="ja-JP" sz="800" dirty="0">
                <a:effectLst>
                  <a:outerShdw blurRad="38100" dist="38100" dir="2700000" algn="tl">
                    <a:srgbClr val="C0C0C0"/>
                  </a:outerShdw>
                </a:effectLst>
                <a:latin typeface="+mj-ea"/>
                <a:ea typeface="+mj-ea"/>
              </a:rPr>
              <a:t>◆</a:t>
            </a:r>
            <a:r>
              <a:rPr lang="ja-JP" altLang="en-US" sz="800" dirty="0">
                <a:effectLst>
                  <a:outerShdw blurRad="38100" dist="38100" dir="2700000" algn="tl">
                    <a:srgbClr val="C0C0C0"/>
                  </a:outerShdw>
                </a:effectLst>
                <a:latin typeface="+mj-ea"/>
                <a:ea typeface="+mj-ea"/>
              </a:rPr>
              <a:t>ＣＴＩアダプタ</a:t>
            </a:r>
          </a:p>
        </p:txBody>
      </p:sp>
      <p:sp>
        <p:nvSpPr>
          <p:cNvPr id="66" name="Text Box 49"/>
          <p:cNvSpPr txBox="1">
            <a:spLocks noChangeArrowheads="1"/>
          </p:cNvSpPr>
          <p:nvPr/>
        </p:nvSpPr>
        <p:spPr bwMode="auto">
          <a:xfrm>
            <a:off x="7997825" y="4221882"/>
            <a:ext cx="1592263" cy="344175"/>
          </a:xfrm>
          <a:prstGeom prst="rect">
            <a:avLst/>
          </a:prstGeom>
          <a:noFill/>
          <a:ln w="38100" cmpd="dbl">
            <a:noFill/>
            <a:miter lim="800000"/>
            <a:headEnd/>
            <a:tailEnd/>
          </a:ln>
        </p:spPr>
        <p:txBody>
          <a:bodyPr lIns="97006" tIns="48503" rIns="97006" bIns="48503">
            <a:spAutoFit/>
          </a:bodyPr>
          <a:lstStyle/>
          <a:p>
            <a:pPr defTabSz="969836" eaLnBrk="1" hangingPunct="1">
              <a:defRPr/>
            </a:pPr>
            <a:r>
              <a:rPr lang="ja-JP" altLang="en-US" sz="800" dirty="0">
                <a:latin typeface="+mj-ea"/>
                <a:ea typeface="+mj-ea"/>
              </a:rPr>
              <a:t>専用ネットワークモニター機器</a:t>
            </a:r>
            <a:endParaRPr lang="en-US" altLang="ja-JP" sz="800" dirty="0">
              <a:latin typeface="+mj-ea"/>
              <a:ea typeface="+mj-ea"/>
            </a:endParaRPr>
          </a:p>
          <a:p>
            <a:pPr defTabSz="969836" eaLnBrk="1" hangingPunct="1">
              <a:defRPr/>
            </a:pPr>
            <a:r>
              <a:rPr lang="en-US" altLang="ja-JP" sz="800" dirty="0">
                <a:latin typeface="+mj-ea"/>
                <a:ea typeface="+mj-ea"/>
              </a:rPr>
              <a:t>1 </a:t>
            </a:r>
            <a:r>
              <a:rPr lang="ja-JP" altLang="en-US" sz="800" dirty="0">
                <a:latin typeface="+mj-ea"/>
                <a:ea typeface="+mj-ea"/>
              </a:rPr>
              <a:t>回線・最大</a:t>
            </a:r>
            <a:r>
              <a:rPr lang="en-US" altLang="ja-JP" sz="800" dirty="0">
                <a:latin typeface="+mj-ea"/>
                <a:ea typeface="+mj-ea"/>
              </a:rPr>
              <a:t>28ch</a:t>
            </a:r>
            <a:r>
              <a:rPr lang="ja-JP" altLang="en-US" sz="800" dirty="0">
                <a:latin typeface="+mj-ea"/>
                <a:ea typeface="+mj-ea"/>
              </a:rPr>
              <a:t>対応</a:t>
            </a:r>
            <a:endParaRPr lang="en-US" altLang="ja-JP" sz="800" dirty="0">
              <a:latin typeface="+mj-ea"/>
              <a:ea typeface="+mj-ea"/>
            </a:endParaRPr>
          </a:p>
        </p:txBody>
      </p:sp>
      <p:sp>
        <p:nvSpPr>
          <p:cNvPr id="67" name="Line 50"/>
          <p:cNvSpPr>
            <a:spLocks noChangeShapeType="1"/>
          </p:cNvSpPr>
          <p:nvPr/>
        </p:nvSpPr>
        <p:spPr bwMode="auto">
          <a:xfrm flipV="1">
            <a:off x="7904163" y="2349500"/>
            <a:ext cx="1512887" cy="0"/>
          </a:xfrm>
          <a:prstGeom prst="line">
            <a:avLst/>
          </a:prstGeom>
          <a:noFill/>
          <a:ln w="3175">
            <a:solidFill>
              <a:srgbClr val="0070C0"/>
            </a:solidFill>
            <a:round/>
            <a:headEnd/>
            <a:tailEnd/>
          </a:ln>
        </p:spPr>
        <p:txBody>
          <a:bodyPr wrap="none" lIns="97006" tIns="48503" rIns="97006" bIns="48503" anchor="ctr"/>
          <a:lstStyle/>
          <a:p>
            <a:pPr defTabSz="969836" eaLnBrk="1" hangingPunct="1">
              <a:defRPr/>
            </a:pPr>
            <a:endParaRPr lang="ja-JP" altLang="en-US" sz="800">
              <a:latin typeface="+mj-ea"/>
              <a:ea typeface="+mj-ea"/>
            </a:endParaRPr>
          </a:p>
        </p:txBody>
      </p:sp>
      <p:sp>
        <p:nvSpPr>
          <p:cNvPr id="68" name="Line 51"/>
          <p:cNvSpPr>
            <a:spLocks noChangeShapeType="1"/>
          </p:cNvSpPr>
          <p:nvPr/>
        </p:nvSpPr>
        <p:spPr bwMode="auto">
          <a:xfrm>
            <a:off x="7904163" y="2992438"/>
            <a:ext cx="1527175" cy="1587"/>
          </a:xfrm>
          <a:prstGeom prst="line">
            <a:avLst/>
          </a:prstGeom>
          <a:noFill/>
          <a:ln w="3175">
            <a:solidFill>
              <a:srgbClr val="0070C0"/>
            </a:solidFill>
            <a:round/>
            <a:headEnd/>
            <a:tailEnd/>
          </a:ln>
        </p:spPr>
        <p:txBody>
          <a:bodyPr wrap="none" lIns="97006" tIns="48503" rIns="97006" bIns="48503" anchor="ctr"/>
          <a:lstStyle/>
          <a:p>
            <a:pPr defTabSz="969836" eaLnBrk="1" hangingPunct="1">
              <a:defRPr/>
            </a:pPr>
            <a:endParaRPr lang="ja-JP" altLang="en-US" sz="800">
              <a:latin typeface="+mj-ea"/>
              <a:ea typeface="+mj-ea"/>
            </a:endParaRPr>
          </a:p>
        </p:txBody>
      </p:sp>
      <p:sp>
        <p:nvSpPr>
          <p:cNvPr id="69" name="Line 52"/>
          <p:cNvSpPr>
            <a:spLocks noChangeShapeType="1"/>
          </p:cNvSpPr>
          <p:nvPr/>
        </p:nvSpPr>
        <p:spPr bwMode="auto">
          <a:xfrm>
            <a:off x="7904163" y="3978275"/>
            <a:ext cx="1550987" cy="1588"/>
          </a:xfrm>
          <a:prstGeom prst="line">
            <a:avLst/>
          </a:prstGeom>
          <a:noFill/>
          <a:ln w="3175">
            <a:solidFill>
              <a:srgbClr val="0070C0"/>
            </a:solidFill>
            <a:round/>
            <a:headEnd/>
            <a:tailEnd/>
          </a:ln>
        </p:spPr>
        <p:txBody>
          <a:bodyPr wrap="none" lIns="97006" tIns="48503" rIns="97006" bIns="48503" anchor="ctr"/>
          <a:lstStyle/>
          <a:p>
            <a:pPr defTabSz="969836" eaLnBrk="1" hangingPunct="1">
              <a:defRPr/>
            </a:pPr>
            <a:endParaRPr lang="ja-JP" altLang="en-US" sz="800">
              <a:latin typeface="+mj-ea"/>
              <a:ea typeface="+mj-ea"/>
            </a:endParaRPr>
          </a:p>
        </p:txBody>
      </p:sp>
      <p:sp>
        <p:nvSpPr>
          <p:cNvPr id="70" name="Text Box 55"/>
          <p:cNvSpPr txBox="1">
            <a:spLocks noChangeArrowheads="1"/>
          </p:cNvSpPr>
          <p:nvPr/>
        </p:nvSpPr>
        <p:spPr bwMode="auto">
          <a:xfrm>
            <a:off x="7913688" y="2668588"/>
            <a:ext cx="1762125" cy="221064"/>
          </a:xfrm>
          <a:prstGeom prst="rect">
            <a:avLst/>
          </a:prstGeom>
          <a:noFill/>
          <a:ln w="38100" cmpd="dbl">
            <a:noFill/>
            <a:miter lim="800000"/>
            <a:headEnd/>
            <a:tailEnd/>
          </a:ln>
        </p:spPr>
        <p:txBody>
          <a:bodyPr lIns="97006" tIns="48503" rIns="97006" bIns="48503">
            <a:spAutoFit/>
          </a:bodyPr>
          <a:lstStyle/>
          <a:p>
            <a:pPr defTabSz="969836" eaLnBrk="1" hangingPunct="1">
              <a:defRPr/>
            </a:pPr>
            <a:r>
              <a:rPr lang="en-US" altLang="ja-JP" sz="800" dirty="0">
                <a:latin typeface="+mj-ea"/>
                <a:ea typeface="+mj-ea"/>
              </a:rPr>
              <a:t>IP</a:t>
            </a:r>
            <a:r>
              <a:rPr lang="ja-JP" altLang="en-US" sz="800" dirty="0">
                <a:latin typeface="+mj-ea"/>
                <a:ea typeface="+mj-ea"/>
              </a:rPr>
              <a:t>電話直収対応</a:t>
            </a:r>
            <a:r>
              <a:rPr lang="en-US" altLang="ja-JP" sz="800" dirty="0">
                <a:latin typeface="+mj-ea"/>
                <a:ea typeface="+mj-ea"/>
              </a:rPr>
              <a:t>IF</a:t>
            </a:r>
          </a:p>
        </p:txBody>
      </p:sp>
      <p:sp>
        <p:nvSpPr>
          <p:cNvPr id="71" name="Text Box 53"/>
          <p:cNvSpPr txBox="1">
            <a:spLocks noChangeArrowheads="1"/>
          </p:cNvSpPr>
          <p:nvPr/>
        </p:nvSpPr>
        <p:spPr bwMode="auto">
          <a:xfrm>
            <a:off x="487363" y="1196975"/>
            <a:ext cx="709612" cy="220663"/>
          </a:xfrm>
          <a:prstGeom prst="rect">
            <a:avLst/>
          </a:prstGeom>
          <a:noFill/>
          <a:ln w="9525">
            <a:noFill/>
            <a:miter lim="800000"/>
            <a:headEnd/>
            <a:tailEnd/>
          </a:ln>
        </p:spPr>
        <p:txBody>
          <a:bodyPr wrap="none" lIns="97006" tIns="48503" rIns="97006" bIns="48503">
            <a:spAutoFit/>
          </a:bodyPr>
          <a:lstStyle/>
          <a:p>
            <a:pPr defTabSz="969836" eaLnBrk="1" hangingPunct="1">
              <a:defRPr/>
            </a:pPr>
            <a:r>
              <a:rPr lang="ja-JP" altLang="en-US" sz="800" dirty="0">
                <a:latin typeface="+mj-ea"/>
                <a:ea typeface="+mj-ea"/>
              </a:rPr>
              <a:t>公衆回線網</a:t>
            </a:r>
          </a:p>
        </p:txBody>
      </p:sp>
      <p:cxnSp>
        <p:nvCxnSpPr>
          <p:cNvPr id="72" name="直線コネクタ 71"/>
          <p:cNvCxnSpPr/>
          <p:nvPr/>
        </p:nvCxnSpPr>
        <p:spPr bwMode="auto">
          <a:xfrm rot="5400000">
            <a:off x="2063639" y="4310856"/>
            <a:ext cx="116205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bwMode="auto">
          <a:xfrm>
            <a:off x="2643870" y="4892675"/>
            <a:ext cx="4773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Line 80"/>
          <p:cNvSpPr>
            <a:spLocks noChangeShapeType="1"/>
          </p:cNvSpPr>
          <p:nvPr/>
        </p:nvSpPr>
        <p:spPr bwMode="auto">
          <a:xfrm>
            <a:off x="1805670" y="2383846"/>
            <a:ext cx="1787525" cy="1588"/>
          </a:xfrm>
          <a:prstGeom prst="line">
            <a:avLst/>
          </a:prstGeom>
          <a:noFill/>
          <a:ln w="19050">
            <a:solidFill>
              <a:schemeClr val="tx1"/>
            </a:solidFill>
            <a:round/>
            <a:headEnd/>
            <a:tailEnd/>
          </a:ln>
        </p:spPr>
        <p:txBody>
          <a:bodyPr lIns="95477" tIns="49648" rIns="95477" bIns="49648">
            <a:spAutoFit/>
          </a:bodyPr>
          <a:lstStyle/>
          <a:p>
            <a:pPr defTabSz="969836" eaLnBrk="1" hangingPunct="1">
              <a:defRPr/>
            </a:pPr>
            <a:endParaRPr lang="ja-JP" altLang="en-US" sz="800">
              <a:latin typeface="+mj-ea"/>
              <a:ea typeface="+mj-ea"/>
            </a:endParaRPr>
          </a:p>
        </p:txBody>
      </p:sp>
      <p:sp>
        <p:nvSpPr>
          <p:cNvPr id="75" name="Line 80"/>
          <p:cNvSpPr>
            <a:spLocks noChangeShapeType="1"/>
          </p:cNvSpPr>
          <p:nvPr/>
        </p:nvSpPr>
        <p:spPr bwMode="auto">
          <a:xfrm>
            <a:off x="1032558" y="2376059"/>
            <a:ext cx="650875" cy="0"/>
          </a:xfrm>
          <a:prstGeom prst="line">
            <a:avLst/>
          </a:prstGeom>
          <a:noFill/>
          <a:ln w="19050">
            <a:solidFill>
              <a:schemeClr val="tx1"/>
            </a:solidFill>
            <a:round/>
            <a:headEnd/>
            <a:tailEnd/>
          </a:ln>
        </p:spPr>
        <p:txBody>
          <a:bodyPr lIns="95477" tIns="49648" rIns="95477" bIns="49648">
            <a:spAutoFit/>
          </a:bodyPr>
          <a:lstStyle/>
          <a:p>
            <a:pPr defTabSz="969836" eaLnBrk="1" hangingPunct="1">
              <a:defRPr/>
            </a:pPr>
            <a:endParaRPr lang="ja-JP" altLang="en-US" sz="800">
              <a:latin typeface="+mj-ea"/>
              <a:ea typeface="+mj-ea"/>
            </a:endParaRPr>
          </a:p>
        </p:txBody>
      </p:sp>
      <p:sp>
        <p:nvSpPr>
          <p:cNvPr id="76" name="Text Box 33"/>
          <p:cNvSpPr txBox="1">
            <a:spLocks noChangeArrowheads="1"/>
          </p:cNvSpPr>
          <p:nvPr/>
        </p:nvSpPr>
        <p:spPr bwMode="auto">
          <a:xfrm>
            <a:off x="1091295" y="2135722"/>
            <a:ext cx="515938" cy="223838"/>
          </a:xfrm>
          <a:prstGeom prst="rect">
            <a:avLst/>
          </a:prstGeom>
          <a:noFill/>
          <a:ln w="19050">
            <a:noFill/>
            <a:miter lim="800000"/>
            <a:headEnd/>
            <a:tailEnd/>
          </a:ln>
        </p:spPr>
        <p:txBody>
          <a:bodyPr lIns="95477" tIns="49648" rIns="95477" bIns="49648">
            <a:spAutoFit/>
          </a:bodyPr>
          <a:lstStyle/>
          <a:p>
            <a:pPr defTabSz="969836" eaLnBrk="1" hangingPunct="1">
              <a:defRPr/>
            </a:pPr>
            <a:r>
              <a:rPr lang="en-US" altLang="ja-JP" sz="800" dirty="0">
                <a:latin typeface="+mj-ea"/>
                <a:ea typeface="+mj-ea"/>
              </a:rPr>
              <a:t>IP(</a:t>
            </a:r>
            <a:r>
              <a:rPr lang="ja-JP" altLang="en-US" sz="800" dirty="0">
                <a:latin typeface="+mj-ea"/>
                <a:ea typeface="+mj-ea"/>
              </a:rPr>
              <a:t>光</a:t>
            </a:r>
            <a:r>
              <a:rPr lang="en-US" altLang="ja-JP" sz="800" dirty="0">
                <a:latin typeface="+mj-ea"/>
                <a:ea typeface="+mj-ea"/>
              </a:rPr>
              <a:t>)</a:t>
            </a:r>
            <a:endParaRPr lang="ja-JP" altLang="en-US" sz="800" dirty="0">
              <a:latin typeface="+mj-ea"/>
              <a:ea typeface="+mj-ea"/>
            </a:endParaRPr>
          </a:p>
        </p:txBody>
      </p:sp>
      <p:sp>
        <p:nvSpPr>
          <p:cNvPr id="77" name="Oval 5"/>
          <p:cNvSpPr>
            <a:spLocks noChangeArrowheads="1"/>
          </p:cNvSpPr>
          <p:nvPr/>
        </p:nvSpPr>
        <p:spPr bwMode="auto">
          <a:xfrm>
            <a:off x="3812270" y="3414712"/>
            <a:ext cx="3656013" cy="1403350"/>
          </a:xfrm>
          <a:prstGeom prst="ellipse">
            <a:avLst/>
          </a:prstGeom>
          <a:gradFill rotWithShape="0">
            <a:gsLst>
              <a:gs pos="0">
                <a:srgbClr val="99CCFF"/>
              </a:gs>
              <a:gs pos="100000">
                <a:srgbClr val="99CCFF">
                  <a:gamma/>
                  <a:tint val="0"/>
                  <a:invGamma/>
                </a:srgbClr>
              </a:gs>
            </a:gsLst>
            <a:lin ang="5400000" scaled="1"/>
          </a:gradFill>
          <a:ln w="9525">
            <a:noFill/>
            <a:round/>
            <a:headEnd/>
            <a:tailEnd/>
          </a:ln>
          <a:effectLst>
            <a:outerShdw dist="35921" dir="2700000" algn="ctr" rotWithShape="0">
              <a:srgbClr val="808080"/>
            </a:outerShdw>
          </a:effectLst>
        </p:spPr>
        <p:txBody>
          <a:bodyPr wrap="none" lIns="97006" tIns="48503" rIns="97006" bIns="48503" anchor="ctr"/>
          <a:lstStyle/>
          <a:p>
            <a:pPr defTabSz="970050" eaLnBrk="1" fontAlgn="auto" hangingPunct="1">
              <a:spcBef>
                <a:spcPts val="0"/>
              </a:spcBef>
              <a:spcAft>
                <a:spcPts val="0"/>
              </a:spcAft>
              <a:defRPr/>
            </a:pPr>
            <a:endParaRPr lang="ja-JP" altLang="en-US" sz="800" dirty="0">
              <a:latin typeface="+mj-ea"/>
              <a:ea typeface="+mj-ea"/>
            </a:endParaRPr>
          </a:p>
        </p:txBody>
      </p:sp>
      <p:sp>
        <p:nvSpPr>
          <p:cNvPr id="78" name="Text Box 6"/>
          <p:cNvSpPr txBox="1">
            <a:spLocks noChangeArrowheads="1"/>
          </p:cNvSpPr>
          <p:nvPr/>
        </p:nvSpPr>
        <p:spPr bwMode="auto">
          <a:xfrm>
            <a:off x="5171170" y="3406775"/>
            <a:ext cx="866775" cy="220662"/>
          </a:xfrm>
          <a:prstGeom prst="rect">
            <a:avLst/>
          </a:prstGeom>
          <a:noFill/>
          <a:ln w="25400">
            <a:noFill/>
            <a:miter lim="800000"/>
            <a:headEnd/>
            <a:tailEnd/>
          </a:ln>
        </p:spPr>
        <p:txBody>
          <a:bodyPr wrap="none" lIns="97006" tIns="48503" rIns="97006" bIns="48503">
            <a:spAutoFit/>
          </a:bodyPr>
          <a:lstStyle/>
          <a:p>
            <a:pPr defTabSz="969836" eaLnBrk="1" hangingPunct="1">
              <a:defRPr/>
            </a:pPr>
            <a:r>
              <a:rPr lang="ja-JP" altLang="en-US" sz="800" dirty="0">
                <a:solidFill>
                  <a:srgbClr val="010000"/>
                </a:solidFill>
                <a:latin typeface="+mj-ea"/>
                <a:ea typeface="+mj-ea"/>
              </a:rPr>
              <a:t>ＣＴＩクライアント</a:t>
            </a:r>
          </a:p>
        </p:txBody>
      </p:sp>
      <p:sp>
        <p:nvSpPr>
          <p:cNvPr id="79" name="Line 7"/>
          <p:cNvSpPr>
            <a:spLocks noChangeShapeType="1"/>
          </p:cNvSpPr>
          <p:nvPr/>
        </p:nvSpPr>
        <p:spPr bwMode="auto">
          <a:xfrm>
            <a:off x="3942445" y="1979612"/>
            <a:ext cx="3038475" cy="4763"/>
          </a:xfrm>
          <a:prstGeom prst="line">
            <a:avLst/>
          </a:prstGeom>
          <a:noFill/>
          <a:ln w="19050">
            <a:solidFill>
              <a:schemeClr val="tx1"/>
            </a:solidFill>
            <a:miter lim="800000"/>
            <a:headEnd/>
            <a:tailEnd/>
          </a:ln>
        </p:spPr>
        <p:txBody>
          <a:bodyPr wrap="none" lIns="97006" tIns="48503" rIns="97006" bIns="48503"/>
          <a:lstStyle/>
          <a:p>
            <a:pPr defTabSz="969836" eaLnBrk="1" hangingPunct="1">
              <a:defRPr/>
            </a:pPr>
            <a:endParaRPr lang="ja-JP" altLang="en-US" sz="800">
              <a:latin typeface="+mj-ea"/>
              <a:ea typeface="+mj-ea"/>
            </a:endParaRPr>
          </a:p>
        </p:txBody>
      </p:sp>
      <p:sp>
        <p:nvSpPr>
          <p:cNvPr id="80" name="Oval 8"/>
          <p:cNvSpPr>
            <a:spLocks noChangeArrowheads="1"/>
          </p:cNvSpPr>
          <p:nvPr/>
        </p:nvSpPr>
        <p:spPr bwMode="auto">
          <a:xfrm>
            <a:off x="2104120" y="3856037"/>
            <a:ext cx="1643063" cy="311150"/>
          </a:xfrm>
          <a:prstGeom prst="ellipse">
            <a:avLst/>
          </a:prstGeom>
          <a:gradFill rotWithShape="0">
            <a:gsLst>
              <a:gs pos="0">
                <a:srgbClr val="FF99CC"/>
              </a:gs>
              <a:gs pos="100000">
                <a:srgbClr val="FF99CC">
                  <a:gamma/>
                  <a:tint val="0"/>
                  <a:invGamma/>
                </a:srgbClr>
              </a:gs>
            </a:gsLst>
            <a:lin ang="5400000" scaled="1"/>
          </a:gradFill>
          <a:ln w="3175">
            <a:noFill/>
            <a:round/>
            <a:headEnd/>
            <a:tailEnd/>
          </a:ln>
          <a:effectLst>
            <a:outerShdw dist="35921" dir="2700000" algn="ctr" rotWithShape="0">
              <a:schemeClr val="bg2"/>
            </a:outerShdw>
          </a:effectLst>
        </p:spPr>
        <p:txBody>
          <a:bodyPr lIns="97006" tIns="48503" rIns="97006" bIns="48503" anchor="ctr">
            <a:spAutoFit/>
          </a:bodyPr>
          <a:lstStyle/>
          <a:p>
            <a:pPr defTabSz="970050" eaLnBrk="1" fontAlgn="auto" hangingPunct="1">
              <a:spcBef>
                <a:spcPts val="0"/>
              </a:spcBef>
              <a:spcAft>
                <a:spcPts val="0"/>
              </a:spcAft>
              <a:defRPr/>
            </a:pPr>
            <a:endParaRPr lang="ja-JP" altLang="en-US" sz="800" dirty="0">
              <a:latin typeface="+mj-ea"/>
              <a:ea typeface="+mj-ea"/>
            </a:endParaRPr>
          </a:p>
        </p:txBody>
      </p:sp>
      <p:sp>
        <p:nvSpPr>
          <p:cNvPr id="81" name="Text Box 9"/>
          <p:cNvSpPr txBox="1">
            <a:spLocks noChangeArrowheads="1"/>
          </p:cNvSpPr>
          <p:nvPr/>
        </p:nvSpPr>
        <p:spPr bwMode="auto">
          <a:xfrm>
            <a:off x="2767695" y="3584575"/>
            <a:ext cx="769938" cy="220662"/>
          </a:xfrm>
          <a:prstGeom prst="rect">
            <a:avLst/>
          </a:prstGeom>
          <a:noFill/>
          <a:ln w="25400">
            <a:noFill/>
            <a:miter lim="800000"/>
            <a:headEnd/>
            <a:tailEnd/>
          </a:ln>
        </p:spPr>
        <p:txBody>
          <a:bodyPr wrap="none" lIns="97006" tIns="48503" rIns="97006" bIns="48503">
            <a:spAutoFit/>
          </a:bodyPr>
          <a:lstStyle/>
          <a:p>
            <a:pPr defTabSz="969836" eaLnBrk="1" hangingPunct="1">
              <a:defRPr/>
            </a:pPr>
            <a:r>
              <a:rPr lang="ja-JP" altLang="en-US" sz="800" dirty="0">
                <a:solidFill>
                  <a:srgbClr val="010000"/>
                </a:solidFill>
                <a:latin typeface="+mj-ea"/>
                <a:ea typeface="+mj-ea"/>
              </a:rPr>
              <a:t>ＣＴＩサーバー</a:t>
            </a:r>
          </a:p>
        </p:txBody>
      </p:sp>
      <p:sp>
        <p:nvSpPr>
          <p:cNvPr id="82" name="Line 10"/>
          <p:cNvSpPr>
            <a:spLocks noChangeShapeType="1"/>
          </p:cNvSpPr>
          <p:nvPr/>
        </p:nvSpPr>
        <p:spPr bwMode="auto">
          <a:xfrm>
            <a:off x="4596495" y="1981200"/>
            <a:ext cx="0" cy="850900"/>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graphicFrame>
        <p:nvGraphicFramePr>
          <p:cNvPr id="83" name="Object 11"/>
          <p:cNvGraphicFramePr>
            <a:graphicFrameLocks noChangeAspect="1"/>
          </p:cNvGraphicFramePr>
          <p:nvPr/>
        </p:nvGraphicFramePr>
        <p:xfrm>
          <a:off x="4184350" y="2706488"/>
          <a:ext cx="712092" cy="570389"/>
        </p:xfrm>
        <a:graphic>
          <a:graphicData uri="http://schemas.openxmlformats.org/presentationml/2006/ole">
            <mc:AlternateContent xmlns:mc="http://schemas.openxmlformats.org/markup-compatibility/2006">
              <mc:Choice xmlns:v="urn:schemas-microsoft-com:vml" Requires="v">
                <p:oleObj spid="_x0000_s8386" name="ビットマップ イメージ" r:id="rId3" imgW="1666667" imgH="1286055" progId="PBrush">
                  <p:embed/>
                </p:oleObj>
              </mc:Choice>
              <mc:Fallback>
                <p:oleObj name="ビットマップ イメージ" r:id="rId3" imgW="1666667" imgH="128605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350" y="2706488"/>
                        <a:ext cx="712092" cy="57038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84" name="Line 12"/>
          <p:cNvSpPr>
            <a:spLocks noChangeShapeType="1"/>
          </p:cNvSpPr>
          <p:nvPr/>
        </p:nvSpPr>
        <p:spPr bwMode="auto">
          <a:xfrm flipH="1">
            <a:off x="5398183" y="1985962"/>
            <a:ext cx="3175" cy="811213"/>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85" name="Line 13"/>
          <p:cNvSpPr>
            <a:spLocks noChangeShapeType="1"/>
          </p:cNvSpPr>
          <p:nvPr/>
        </p:nvSpPr>
        <p:spPr bwMode="auto">
          <a:xfrm>
            <a:off x="6174470" y="1974850"/>
            <a:ext cx="0" cy="941387"/>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86" name="Line 14"/>
          <p:cNvSpPr>
            <a:spLocks noChangeShapeType="1"/>
          </p:cNvSpPr>
          <p:nvPr/>
        </p:nvSpPr>
        <p:spPr bwMode="auto">
          <a:xfrm>
            <a:off x="6966633" y="1979612"/>
            <a:ext cx="4762" cy="842963"/>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pic>
        <p:nvPicPr>
          <p:cNvPr id="87" name="Picture 15"/>
          <p:cNvPicPr>
            <a:picLocks noChangeAspect="1" noChangeArrowheads="1"/>
          </p:cNvPicPr>
          <p:nvPr/>
        </p:nvPicPr>
        <p:blipFill>
          <a:blip r:embed="rId5" cstate="print"/>
          <a:srcRect/>
          <a:stretch>
            <a:fillRect/>
          </a:stretch>
        </p:blipFill>
        <p:spPr bwMode="auto">
          <a:xfrm>
            <a:off x="4230199" y="3759843"/>
            <a:ext cx="663378" cy="710837"/>
          </a:xfrm>
          <a:prstGeom prst="rect">
            <a:avLst/>
          </a:prstGeom>
          <a:noFill/>
          <a:ln w="9525">
            <a:noFill/>
            <a:miter lim="800000"/>
            <a:headEnd/>
            <a:tailEnd/>
          </a:ln>
        </p:spPr>
      </p:pic>
      <p:sp>
        <p:nvSpPr>
          <p:cNvPr id="88" name="Line 16"/>
          <p:cNvSpPr>
            <a:spLocks noChangeShapeType="1"/>
          </p:cNvSpPr>
          <p:nvPr/>
        </p:nvSpPr>
        <p:spPr bwMode="auto">
          <a:xfrm flipH="1">
            <a:off x="4567920" y="4425950"/>
            <a:ext cx="9525" cy="476250"/>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89" name="Line 17"/>
          <p:cNvSpPr>
            <a:spLocks noChangeShapeType="1"/>
          </p:cNvSpPr>
          <p:nvPr/>
        </p:nvSpPr>
        <p:spPr bwMode="auto">
          <a:xfrm>
            <a:off x="5341033" y="4391025"/>
            <a:ext cx="1587" cy="509587"/>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90" name="Line 18"/>
          <p:cNvSpPr>
            <a:spLocks noChangeShapeType="1"/>
          </p:cNvSpPr>
          <p:nvPr/>
        </p:nvSpPr>
        <p:spPr bwMode="auto">
          <a:xfrm>
            <a:off x="6871383" y="4346575"/>
            <a:ext cx="1587" cy="547687"/>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91" name="Text Box 21"/>
          <p:cNvSpPr txBox="1">
            <a:spLocks noChangeArrowheads="1"/>
          </p:cNvSpPr>
          <p:nvPr/>
        </p:nvSpPr>
        <p:spPr bwMode="auto">
          <a:xfrm>
            <a:off x="3640820" y="4757737"/>
            <a:ext cx="646113" cy="220663"/>
          </a:xfrm>
          <a:prstGeom prst="rect">
            <a:avLst/>
          </a:prstGeom>
          <a:solidFill>
            <a:schemeClr val="bg1"/>
          </a:solidFill>
          <a:ln w="9525">
            <a:solidFill>
              <a:srgbClr val="000000"/>
            </a:solidFill>
            <a:miter lim="800000"/>
            <a:headEnd/>
            <a:tailEnd/>
          </a:ln>
        </p:spPr>
        <p:txBody>
          <a:bodyPr lIns="97006" tIns="48503" rIns="97006" bIns="48503">
            <a:spAutoFit/>
          </a:bodyPr>
          <a:lstStyle/>
          <a:p>
            <a:pPr algn="ctr" defTabSz="969836" eaLnBrk="1" hangingPunct="1">
              <a:spcBef>
                <a:spcPct val="50000"/>
              </a:spcBef>
              <a:defRPr/>
            </a:pPr>
            <a:r>
              <a:rPr lang="ja-JP" altLang="en-US" sz="800" dirty="0">
                <a:latin typeface="+mj-ea"/>
                <a:ea typeface="+mj-ea"/>
              </a:rPr>
              <a:t>ＬＡＮ</a:t>
            </a:r>
          </a:p>
        </p:txBody>
      </p:sp>
      <p:sp>
        <p:nvSpPr>
          <p:cNvPr id="92" name="Line 22"/>
          <p:cNvSpPr>
            <a:spLocks noChangeShapeType="1"/>
          </p:cNvSpPr>
          <p:nvPr/>
        </p:nvSpPr>
        <p:spPr bwMode="auto">
          <a:xfrm flipH="1">
            <a:off x="2621645" y="2617787"/>
            <a:ext cx="0" cy="1514475"/>
          </a:xfrm>
          <a:prstGeom prst="line">
            <a:avLst/>
          </a:prstGeom>
          <a:noFill/>
          <a:ln w="19050">
            <a:solidFill>
              <a:schemeClr val="tx1"/>
            </a:solidFill>
            <a:miter lim="800000"/>
            <a:headEnd/>
            <a:tailEnd/>
          </a:ln>
        </p:spPr>
        <p:txBody>
          <a:bodyPr wrap="none" lIns="97006" tIns="48503" rIns="97006" bIns="48503"/>
          <a:lstStyle/>
          <a:p>
            <a:pPr defTabSz="969836" eaLnBrk="1" hangingPunct="1">
              <a:defRPr/>
            </a:pPr>
            <a:endParaRPr lang="ja-JP" altLang="en-US" sz="800">
              <a:latin typeface="+mj-ea"/>
              <a:ea typeface="+mj-ea"/>
            </a:endParaRPr>
          </a:p>
        </p:txBody>
      </p:sp>
      <p:sp>
        <p:nvSpPr>
          <p:cNvPr id="93" name="Line 23"/>
          <p:cNvSpPr>
            <a:spLocks noChangeShapeType="1"/>
          </p:cNvSpPr>
          <p:nvPr/>
        </p:nvSpPr>
        <p:spPr bwMode="auto">
          <a:xfrm>
            <a:off x="6107795" y="4381500"/>
            <a:ext cx="1588" cy="522287"/>
          </a:xfrm>
          <a:prstGeom prst="line">
            <a:avLst/>
          </a:prstGeom>
          <a:noFill/>
          <a:ln w="19050">
            <a:solidFill>
              <a:schemeClr val="tx1"/>
            </a:solidFill>
            <a:round/>
            <a:headEnd/>
            <a:tailEnd/>
          </a:ln>
        </p:spPr>
        <p:txBody>
          <a:bodyPr lIns="97006" tIns="48503" rIns="97006" bIns="48503">
            <a:spAutoFit/>
          </a:bodyPr>
          <a:lstStyle/>
          <a:p>
            <a:pPr defTabSz="969836" eaLnBrk="1" hangingPunct="1">
              <a:defRPr/>
            </a:pPr>
            <a:endParaRPr lang="ja-JP" altLang="en-US" sz="800">
              <a:latin typeface="+mj-ea"/>
              <a:ea typeface="+mj-ea"/>
            </a:endParaRPr>
          </a:p>
        </p:txBody>
      </p:sp>
      <p:sp>
        <p:nvSpPr>
          <p:cNvPr id="94" name="Rectangle 24"/>
          <p:cNvSpPr>
            <a:spLocks noChangeArrowheads="1"/>
          </p:cNvSpPr>
          <p:nvPr/>
        </p:nvSpPr>
        <p:spPr bwMode="auto">
          <a:xfrm>
            <a:off x="2321608" y="1908175"/>
            <a:ext cx="554037" cy="909638"/>
          </a:xfrm>
          <a:prstGeom prst="rect">
            <a:avLst/>
          </a:prstGeom>
          <a:solidFill>
            <a:srgbClr val="CCFFCC"/>
          </a:solidFill>
          <a:ln w="9525">
            <a:solidFill>
              <a:schemeClr val="tx1"/>
            </a:solidFill>
            <a:miter lim="800000"/>
            <a:headEnd/>
            <a:tailEnd/>
          </a:ln>
          <a:effectLst>
            <a:outerShdw dist="107763" dir="2700000" sx="1000" sy="1000" algn="ctr" rotWithShape="0">
              <a:schemeClr val="bg2"/>
            </a:outerShdw>
          </a:effectLst>
        </p:spPr>
        <p:txBody>
          <a:bodyPr wrap="none" lIns="97006" tIns="48503" rIns="97006" bIns="48503" anchor="ctr"/>
          <a:lstStyle/>
          <a:p>
            <a:pPr defTabSz="970050" eaLnBrk="1" fontAlgn="auto" hangingPunct="1">
              <a:spcBef>
                <a:spcPts val="0"/>
              </a:spcBef>
              <a:spcAft>
                <a:spcPts val="0"/>
              </a:spcAft>
              <a:defRPr/>
            </a:pPr>
            <a:endParaRPr lang="ja-JP" altLang="ja-JP" sz="800" dirty="0">
              <a:effectLst>
                <a:outerShdw blurRad="38100" dist="38100" dir="2700000" algn="tl">
                  <a:srgbClr val="000000"/>
                </a:outerShdw>
              </a:effectLst>
              <a:latin typeface="+mj-ea"/>
              <a:ea typeface="+mj-ea"/>
            </a:endParaRPr>
          </a:p>
        </p:txBody>
      </p:sp>
      <p:sp>
        <p:nvSpPr>
          <p:cNvPr id="95" name="Text Box 25"/>
          <p:cNvSpPr txBox="1">
            <a:spLocks noChangeArrowheads="1"/>
          </p:cNvSpPr>
          <p:nvPr/>
        </p:nvSpPr>
        <p:spPr bwMode="auto">
          <a:xfrm>
            <a:off x="2270808" y="2208212"/>
            <a:ext cx="661987" cy="344488"/>
          </a:xfrm>
          <a:prstGeom prst="rect">
            <a:avLst/>
          </a:prstGeom>
          <a:noFill/>
          <a:ln w="25400">
            <a:noFill/>
            <a:miter lim="800000"/>
            <a:headEnd/>
            <a:tailEnd/>
          </a:ln>
        </p:spPr>
        <p:txBody>
          <a:bodyPr lIns="97006" tIns="48503" rIns="97006" bIns="48503">
            <a:spAutoFit/>
          </a:bodyPr>
          <a:lstStyle/>
          <a:p>
            <a:pPr algn="ctr" defTabSz="969836" eaLnBrk="1" hangingPunct="1">
              <a:defRPr/>
            </a:pPr>
            <a:r>
              <a:rPr lang="ja-JP" altLang="en-US" sz="800" dirty="0">
                <a:latin typeface="+mj-ea"/>
                <a:ea typeface="+mj-ea"/>
              </a:rPr>
              <a:t>ＣＴＩ</a:t>
            </a:r>
          </a:p>
          <a:p>
            <a:pPr algn="ctr" defTabSz="969836" eaLnBrk="1" hangingPunct="1">
              <a:defRPr/>
            </a:pPr>
            <a:r>
              <a:rPr lang="ja-JP" altLang="en-US" sz="800" dirty="0">
                <a:latin typeface="+mj-ea"/>
                <a:ea typeface="+mj-ea"/>
              </a:rPr>
              <a:t>アダプタ</a:t>
            </a:r>
          </a:p>
        </p:txBody>
      </p:sp>
      <p:pic>
        <p:nvPicPr>
          <p:cNvPr id="96" name="Picture 26" descr="C:\Documents and Settings\taka\Application Data\Microsoft\Media Catalog\Downloaded Clips\cl0\BS00089_.wmf"/>
          <p:cNvPicPr>
            <a:picLocks noChangeAspect="1" noChangeArrowheads="1"/>
          </p:cNvPicPr>
          <p:nvPr/>
        </p:nvPicPr>
        <p:blipFill>
          <a:blip r:embed="rId6" cstate="print"/>
          <a:srcRect/>
          <a:stretch>
            <a:fillRect/>
          </a:stretch>
        </p:blipFill>
        <p:spPr bwMode="auto">
          <a:xfrm>
            <a:off x="2439223" y="3632296"/>
            <a:ext cx="871131" cy="834087"/>
          </a:xfrm>
          <a:prstGeom prst="rect">
            <a:avLst/>
          </a:prstGeom>
          <a:noFill/>
          <a:ln w="9525">
            <a:noFill/>
            <a:miter lim="800000"/>
            <a:headEnd/>
            <a:tailEnd/>
          </a:ln>
        </p:spPr>
      </p:pic>
      <p:grpSp>
        <p:nvGrpSpPr>
          <p:cNvPr id="97" name="Group 27"/>
          <p:cNvGrpSpPr>
            <a:grpSpLocks/>
          </p:cNvGrpSpPr>
          <p:nvPr/>
        </p:nvGrpSpPr>
        <p:grpSpPr bwMode="auto">
          <a:xfrm>
            <a:off x="537923" y="1367935"/>
            <a:ext cx="598902" cy="2853379"/>
            <a:chOff x="272" y="1114"/>
            <a:chExt cx="386" cy="1990"/>
          </a:xfrm>
        </p:grpSpPr>
        <p:sp>
          <p:nvSpPr>
            <p:cNvPr id="98" name="Oval 28"/>
            <p:cNvSpPr>
              <a:spLocks noChangeArrowheads="1"/>
            </p:cNvSpPr>
            <p:nvPr/>
          </p:nvSpPr>
          <p:spPr bwMode="auto">
            <a:xfrm>
              <a:off x="272" y="1109"/>
              <a:ext cx="386" cy="1995"/>
            </a:xfrm>
            <a:prstGeom prst="ellipse">
              <a:avLst/>
            </a:prstGeom>
            <a:solidFill>
              <a:srgbClr val="C0C0C0"/>
            </a:solidFill>
            <a:ln w="19050">
              <a:solidFill>
                <a:schemeClr val="tx1"/>
              </a:solidFill>
              <a:miter lim="800000"/>
              <a:headEnd/>
              <a:tailEnd/>
            </a:ln>
          </p:spPr>
          <p:txBody>
            <a:bodyPr wrap="none" anchor="ctr"/>
            <a:lstStyle/>
            <a:p>
              <a:pPr defTabSz="969836" eaLnBrk="1" hangingPunct="1">
                <a:defRPr/>
              </a:pPr>
              <a:endParaRPr lang="ja-JP" altLang="en-US" sz="800" dirty="0">
                <a:latin typeface="+mj-ea"/>
                <a:ea typeface="+mj-ea"/>
              </a:endParaRPr>
            </a:p>
          </p:txBody>
        </p:sp>
        <p:sp>
          <p:nvSpPr>
            <p:cNvPr id="99" name="Line 29"/>
            <p:cNvSpPr>
              <a:spLocks noChangeShapeType="1"/>
            </p:cNvSpPr>
            <p:nvPr/>
          </p:nvSpPr>
          <p:spPr bwMode="auto">
            <a:xfrm>
              <a:off x="346" y="1285"/>
              <a:ext cx="210" cy="1672"/>
            </a:xfrm>
            <a:prstGeom prst="line">
              <a:avLst/>
            </a:prstGeom>
            <a:noFill/>
            <a:ln w="19050">
              <a:solidFill>
                <a:schemeClr val="tx1"/>
              </a:solidFill>
              <a:round/>
              <a:headEnd/>
              <a:tailEnd/>
            </a:ln>
          </p:spPr>
          <p:txBody>
            <a:bodyPr lIns="90000" tIns="46800" rIns="90000" bIns="46800">
              <a:spAutoFit/>
            </a:bodyPr>
            <a:lstStyle/>
            <a:p>
              <a:pPr defTabSz="969836" eaLnBrk="1" hangingPunct="1">
                <a:defRPr/>
              </a:pPr>
              <a:endParaRPr lang="ja-JP" altLang="en-US" sz="800">
                <a:latin typeface="+mj-ea"/>
                <a:ea typeface="+mj-ea"/>
              </a:endParaRPr>
            </a:p>
          </p:txBody>
        </p:sp>
        <p:sp>
          <p:nvSpPr>
            <p:cNvPr id="100" name="Line 30"/>
            <p:cNvSpPr>
              <a:spLocks noChangeShapeType="1"/>
            </p:cNvSpPr>
            <p:nvPr/>
          </p:nvSpPr>
          <p:spPr bwMode="auto">
            <a:xfrm flipH="1">
              <a:off x="360" y="1295"/>
              <a:ext cx="210" cy="1670"/>
            </a:xfrm>
            <a:prstGeom prst="line">
              <a:avLst/>
            </a:prstGeom>
            <a:noFill/>
            <a:ln w="19050">
              <a:solidFill>
                <a:schemeClr val="tx1"/>
              </a:solidFill>
              <a:round/>
              <a:headEnd/>
              <a:tailEnd/>
            </a:ln>
          </p:spPr>
          <p:txBody>
            <a:bodyPr wrap="none" lIns="90000" tIns="46800" rIns="90000" bIns="46800">
              <a:spAutoFit/>
            </a:bodyPr>
            <a:lstStyle/>
            <a:p>
              <a:pPr defTabSz="969836" eaLnBrk="1" hangingPunct="1">
                <a:defRPr/>
              </a:pPr>
              <a:endParaRPr lang="ja-JP" altLang="en-US" sz="800">
                <a:latin typeface="+mj-ea"/>
                <a:ea typeface="+mj-ea"/>
              </a:endParaRPr>
            </a:p>
          </p:txBody>
        </p:sp>
      </p:grpSp>
      <p:pic>
        <p:nvPicPr>
          <p:cNvPr id="101" name="Picture 35"/>
          <p:cNvPicPr>
            <a:picLocks noChangeArrowheads="1"/>
          </p:cNvPicPr>
          <p:nvPr/>
        </p:nvPicPr>
        <p:blipFill>
          <a:blip r:embed="rId7" cstate="print"/>
          <a:srcRect/>
          <a:stretch>
            <a:fillRect/>
          </a:stretch>
        </p:blipFill>
        <p:spPr bwMode="auto">
          <a:xfrm>
            <a:off x="3416983" y="1455737"/>
            <a:ext cx="727075" cy="1870075"/>
          </a:xfrm>
          <a:prstGeom prst="rect">
            <a:avLst/>
          </a:prstGeom>
          <a:noFill/>
          <a:ln w="9525">
            <a:noFill/>
            <a:miter lim="800000"/>
            <a:headEnd/>
            <a:tailEnd/>
          </a:ln>
          <a:effectLst>
            <a:outerShdw dist="107763" dir="2700000" sx="999" sy="999" algn="ctr" rotWithShape="0">
              <a:schemeClr val="bg2"/>
            </a:outerShdw>
          </a:effectLst>
        </p:spPr>
      </p:pic>
      <p:pic>
        <p:nvPicPr>
          <p:cNvPr id="102" name="Picture 36"/>
          <p:cNvPicPr>
            <a:picLocks noChangeAspect="1" noChangeArrowheads="1"/>
          </p:cNvPicPr>
          <p:nvPr/>
        </p:nvPicPr>
        <p:blipFill>
          <a:blip r:embed="rId5" cstate="print"/>
          <a:srcRect/>
          <a:stretch>
            <a:fillRect/>
          </a:stretch>
        </p:blipFill>
        <p:spPr bwMode="auto">
          <a:xfrm>
            <a:off x="5012497" y="3777042"/>
            <a:ext cx="663378" cy="702238"/>
          </a:xfrm>
          <a:prstGeom prst="rect">
            <a:avLst/>
          </a:prstGeom>
          <a:noFill/>
          <a:ln w="9525">
            <a:noFill/>
            <a:miter lim="800000"/>
            <a:headEnd/>
            <a:tailEnd/>
          </a:ln>
        </p:spPr>
      </p:pic>
      <p:pic>
        <p:nvPicPr>
          <p:cNvPr id="103" name="Picture 37"/>
          <p:cNvPicPr>
            <a:picLocks noChangeAspect="1" noChangeArrowheads="1"/>
          </p:cNvPicPr>
          <p:nvPr/>
        </p:nvPicPr>
        <p:blipFill>
          <a:blip r:embed="rId5" cstate="print"/>
          <a:srcRect/>
          <a:stretch>
            <a:fillRect/>
          </a:stretch>
        </p:blipFill>
        <p:spPr bwMode="auto">
          <a:xfrm>
            <a:off x="5823450" y="3785639"/>
            <a:ext cx="661945" cy="710837"/>
          </a:xfrm>
          <a:prstGeom prst="rect">
            <a:avLst/>
          </a:prstGeom>
          <a:noFill/>
          <a:ln w="9525">
            <a:noFill/>
            <a:miter lim="800000"/>
            <a:headEnd/>
            <a:tailEnd/>
          </a:ln>
        </p:spPr>
      </p:pic>
      <p:pic>
        <p:nvPicPr>
          <p:cNvPr id="104" name="Picture 38"/>
          <p:cNvPicPr>
            <a:picLocks noChangeAspect="1" noChangeArrowheads="1"/>
          </p:cNvPicPr>
          <p:nvPr/>
        </p:nvPicPr>
        <p:blipFill>
          <a:blip r:embed="rId5" cstate="print"/>
          <a:srcRect/>
          <a:stretch>
            <a:fillRect/>
          </a:stretch>
        </p:blipFill>
        <p:spPr bwMode="auto">
          <a:xfrm>
            <a:off x="6604318" y="3811438"/>
            <a:ext cx="663377" cy="702238"/>
          </a:xfrm>
          <a:prstGeom prst="rect">
            <a:avLst/>
          </a:prstGeom>
          <a:noFill/>
          <a:ln w="9525">
            <a:noFill/>
            <a:miter lim="800000"/>
            <a:headEnd/>
            <a:tailEnd/>
          </a:ln>
        </p:spPr>
      </p:pic>
      <p:graphicFrame>
        <p:nvGraphicFramePr>
          <p:cNvPr id="105" name="Object 39"/>
          <p:cNvGraphicFramePr>
            <a:graphicFrameLocks noChangeAspect="1"/>
          </p:cNvGraphicFramePr>
          <p:nvPr/>
        </p:nvGraphicFramePr>
        <p:xfrm>
          <a:off x="4993870" y="2740884"/>
          <a:ext cx="712092" cy="570389"/>
        </p:xfrm>
        <a:graphic>
          <a:graphicData uri="http://schemas.openxmlformats.org/presentationml/2006/ole">
            <mc:AlternateContent xmlns:mc="http://schemas.openxmlformats.org/markup-compatibility/2006">
              <mc:Choice xmlns:v="urn:schemas-microsoft-com:vml" Requires="v">
                <p:oleObj spid="_x0000_s8387" name="ビットマップ イメージ" r:id="rId8" imgW="1666667" imgH="1286055" progId="PBrush">
                  <p:embed/>
                </p:oleObj>
              </mc:Choice>
              <mc:Fallback>
                <p:oleObj name="ビットマップ イメージ" r:id="rId8" imgW="1666667" imgH="128605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870" y="2740884"/>
                        <a:ext cx="712092" cy="57038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106" name="Object 40"/>
          <p:cNvGraphicFramePr>
            <a:graphicFrameLocks noChangeAspect="1"/>
          </p:cNvGraphicFramePr>
          <p:nvPr/>
        </p:nvGraphicFramePr>
        <p:xfrm>
          <a:off x="5804825" y="2766680"/>
          <a:ext cx="712092" cy="570389"/>
        </p:xfrm>
        <a:graphic>
          <a:graphicData uri="http://schemas.openxmlformats.org/presentationml/2006/ole">
            <mc:AlternateContent xmlns:mc="http://schemas.openxmlformats.org/markup-compatibility/2006">
              <mc:Choice xmlns:v="urn:schemas-microsoft-com:vml" Requires="v">
                <p:oleObj spid="_x0000_s8388" name="ビットマップ イメージ" r:id="rId9" imgW="1666667" imgH="1286055" progId="PBrush">
                  <p:embed/>
                </p:oleObj>
              </mc:Choice>
              <mc:Fallback>
                <p:oleObj name="ビットマップ イメージ" r:id="rId9" imgW="1666667" imgH="128605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825" y="2766680"/>
                        <a:ext cx="712092" cy="57038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107" name="Object 41"/>
          <p:cNvGraphicFramePr>
            <a:graphicFrameLocks noChangeAspect="1"/>
          </p:cNvGraphicFramePr>
          <p:nvPr/>
        </p:nvGraphicFramePr>
        <p:xfrm>
          <a:off x="6595720" y="2775279"/>
          <a:ext cx="712092" cy="570389"/>
        </p:xfrm>
        <a:graphic>
          <a:graphicData uri="http://schemas.openxmlformats.org/presentationml/2006/ole">
            <mc:AlternateContent xmlns:mc="http://schemas.openxmlformats.org/markup-compatibility/2006">
              <mc:Choice xmlns:v="urn:schemas-microsoft-com:vml" Requires="v">
                <p:oleObj spid="_x0000_s8389" name="ビットマップ イメージ" r:id="rId10" imgW="1666667" imgH="1286055" progId="PBrush">
                  <p:embed/>
                </p:oleObj>
              </mc:Choice>
              <mc:Fallback>
                <p:oleObj name="ビットマップ イメージ" r:id="rId10" imgW="1666667" imgH="128605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720" y="2775279"/>
                        <a:ext cx="712092" cy="57038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108" name="Text Box 54"/>
          <p:cNvSpPr txBox="1">
            <a:spLocks noChangeArrowheads="1"/>
          </p:cNvSpPr>
          <p:nvPr/>
        </p:nvSpPr>
        <p:spPr bwMode="auto">
          <a:xfrm>
            <a:off x="3547158" y="1196975"/>
            <a:ext cx="812800" cy="220662"/>
          </a:xfrm>
          <a:prstGeom prst="rect">
            <a:avLst/>
          </a:prstGeom>
          <a:noFill/>
          <a:ln w="9525">
            <a:noFill/>
            <a:miter lim="800000"/>
            <a:headEnd/>
            <a:tailEnd/>
          </a:ln>
          <a:effectLst>
            <a:prstShdw prst="shdw17" dist="17961" dir="2700000">
              <a:srgbClr val="99997A"/>
            </a:prstShdw>
          </a:effectLst>
        </p:spPr>
        <p:txBody>
          <a:bodyPr lIns="97006" tIns="48503" rIns="97006" bIns="48503">
            <a:spAutoFit/>
          </a:bodyPr>
          <a:lstStyle/>
          <a:p>
            <a:pPr defTabSz="969836" eaLnBrk="1" hangingPunct="1">
              <a:defRPr/>
            </a:pPr>
            <a:r>
              <a:rPr lang="en-US" altLang="ja-JP" sz="800" dirty="0">
                <a:latin typeface="+mj-ea"/>
                <a:ea typeface="+mj-ea"/>
              </a:rPr>
              <a:t>PBX</a:t>
            </a:r>
            <a:endParaRPr lang="ja-JP" altLang="en-US" sz="800" dirty="0">
              <a:latin typeface="+mj-ea"/>
              <a:ea typeface="+mj-ea"/>
            </a:endParaRPr>
          </a:p>
        </p:txBody>
      </p:sp>
      <p:sp>
        <p:nvSpPr>
          <p:cNvPr id="109" name="AutoShape 56"/>
          <p:cNvSpPr>
            <a:spLocks noChangeArrowheads="1"/>
          </p:cNvSpPr>
          <p:nvPr/>
        </p:nvSpPr>
        <p:spPr bwMode="auto">
          <a:xfrm>
            <a:off x="962708" y="5121275"/>
            <a:ext cx="2068512" cy="473075"/>
          </a:xfrm>
          <a:prstGeom prst="wedgeRoundRectCallout">
            <a:avLst>
              <a:gd name="adj1" fmla="val -3042"/>
              <a:gd name="adj2" fmla="val -159093"/>
              <a:gd name="adj3" fmla="val 16667"/>
            </a:avLst>
          </a:prstGeom>
          <a:solidFill>
            <a:srgbClr val="FF99CC"/>
          </a:solidFill>
          <a:ln w="6350">
            <a:solidFill>
              <a:schemeClr val="accent5">
                <a:lumMod val="75000"/>
              </a:schemeClr>
            </a:solidFill>
            <a:miter lim="800000"/>
            <a:headEnd/>
            <a:tailEnd/>
          </a:ln>
          <a:effectLst/>
        </p:spPr>
        <p:txBody>
          <a:bodyPr lIns="97006" tIns="48503" rIns="97006" bIns="48503"/>
          <a:lstStyle/>
          <a:p>
            <a:pPr algn="ctr" defTabSz="970050" eaLnBrk="1" hangingPunct="1">
              <a:spcBef>
                <a:spcPts val="0"/>
              </a:spcBef>
              <a:spcAft>
                <a:spcPts val="0"/>
              </a:spcAft>
              <a:defRPr/>
            </a:pPr>
            <a:r>
              <a:rPr lang="ja-JP" altLang="en-US" sz="800" dirty="0">
                <a:latin typeface="+mj-ea"/>
                <a:ea typeface="+mj-ea"/>
              </a:rPr>
              <a:t>見え</a:t>
            </a:r>
            <a:r>
              <a:rPr lang="en-US" altLang="ja-JP" sz="800" dirty="0">
                <a:latin typeface="+mj-ea"/>
                <a:ea typeface="+mj-ea"/>
              </a:rPr>
              <a:t>TEL</a:t>
            </a:r>
            <a:r>
              <a:rPr lang="ja-JP" altLang="en-US" sz="800" dirty="0">
                <a:latin typeface="+mj-ea"/>
                <a:ea typeface="+mj-ea"/>
              </a:rPr>
              <a:t>君サーバー</a:t>
            </a:r>
          </a:p>
          <a:p>
            <a:pPr algn="ctr" defTabSz="970050" eaLnBrk="1" hangingPunct="1">
              <a:spcBef>
                <a:spcPts val="0"/>
              </a:spcBef>
              <a:spcAft>
                <a:spcPts val="0"/>
              </a:spcAft>
              <a:defRPr/>
            </a:pPr>
            <a:r>
              <a:rPr lang="ja-JP" altLang="en-US" sz="800" dirty="0">
                <a:latin typeface="+mj-ea"/>
                <a:ea typeface="+mj-ea"/>
              </a:rPr>
              <a:t>（かんたん受付データベース）</a:t>
            </a:r>
            <a:endParaRPr lang="ja-JP" altLang="en-US" sz="800" dirty="0">
              <a:effectLst>
                <a:outerShdw blurRad="38100" dist="38100" dir="2700000" algn="tl">
                  <a:srgbClr val="000000"/>
                </a:outerShdw>
              </a:effectLst>
              <a:latin typeface="+mj-ea"/>
              <a:ea typeface="+mj-ea"/>
            </a:endParaRPr>
          </a:p>
        </p:txBody>
      </p:sp>
      <p:sp>
        <p:nvSpPr>
          <p:cNvPr id="110" name="AutoShape 60"/>
          <p:cNvSpPr>
            <a:spLocks noChangeArrowheads="1"/>
          </p:cNvSpPr>
          <p:nvPr/>
        </p:nvSpPr>
        <p:spPr bwMode="auto">
          <a:xfrm>
            <a:off x="5026708" y="5143500"/>
            <a:ext cx="2260600" cy="479425"/>
          </a:xfrm>
          <a:prstGeom prst="wedgeRoundRectCallout">
            <a:avLst>
              <a:gd name="adj1" fmla="val -12380"/>
              <a:gd name="adj2" fmla="val -161375"/>
              <a:gd name="adj3" fmla="val 16667"/>
            </a:avLst>
          </a:prstGeom>
          <a:solidFill>
            <a:srgbClr val="99CCFF"/>
          </a:solidFill>
          <a:ln w="6350">
            <a:solidFill>
              <a:srgbClr val="0070C0"/>
            </a:solidFill>
            <a:miter lim="800000"/>
            <a:headEnd/>
            <a:tailEnd/>
          </a:ln>
          <a:effectLst/>
        </p:spPr>
        <p:txBody>
          <a:bodyPr lIns="97006" tIns="48503" rIns="97006" bIns="48503"/>
          <a:lstStyle/>
          <a:p>
            <a:pPr algn="ctr" defTabSz="970050" eaLnBrk="1" hangingPunct="1">
              <a:spcBef>
                <a:spcPts val="0"/>
              </a:spcBef>
              <a:spcAft>
                <a:spcPts val="0"/>
              </a:spcAft>
              <a:defRPr/>
            </a:pPr>
            <a:r>
              <a:rPr lang="ja-JP" altLang="en-US" sz="800" dirty="0">
                <a:latin typeface="+mj-ea"/>
                <a:ea typeface="+mj-ea"/>
              </a:rPr>
              <a:t>見え</a:t>
            </a:r>
            <a:r>
              <a:rPr lang="en-US" altLang="ja-JP" sz="800" dirty="0">
                <a:latin typeface="+mj-ea"/>
                <a:ea typeface="+mj-ea"/>
              </a:rPr>
              <a:t>TEL</a:t>
            </a:r>
            <a:r>
              <a:rPr lang="ja-JP" altLang="en-US" sz="800" dirty="0">
                <a:latin typeface="+mj-ea"/>
                <a:ea typeface="+mj-ea"/>
              </a:rPr>
              <a:t>君クライアント</a:t>
            </a:r>
          </a:p>
          <a:p>
            <a:pPr algn="ctr" defTabSz="970050" eaLnBrk="1" hangingPunct="1">
              <a:spcBef>
                <a:spcPts val="0"/>
              </a:spcBef>
              <a:spcAft>
                <a:spcPts val="0"/>
              </a:spcAft>
              <a:defRPr/>
            </a:pPr>
            <a:r>
              <a:rPr lang="ja-JP" altLang="en-US" sz="800" dirty="0">
                <a:latin typeface="+mj-ea"/>
                <a:ea typeface="+mj-ea"/>
              </a:rPr>
              <a:t>（かんたん受付アプリケーション）</a:t>
            </a:r>
          </a:p>
        </p:txBody>
      </p:sp>
      <p:sp>
        <p:nvSpPr>
          <p:cNvPr id="111" name="Text Box 68"/>
          <p:cNvSpPr txBox="1">
            <a:spLocks noChangeArrowheads="1"/>
          </p:cNvSpPr>
          <p:nvPr/>
        </p:nvSpPr>
        <p:spPr bwMode="auto">
          <a:xfrm>
            <a:off x="2283508" y="3041554"/>
            <a:ext cx="681038" cy="221064"/>
          </a:xfrm>
          <a:prstGeom prst="rect">
            <a:avLst/>
          </a:prstGeom>
          <a:solidFill>
            <a:schemeClr val="bg1"/>
          </a:solidFill>
          <a:ln w="9525">
            <a:solidFill>
              <a:srgbClr val="000000"/>
            </a:solidFill>
            <a:miter lim="800000"/>
            <a:headEnd/>
            <a:tailEnd/>
          </a:ln>
        </p:spPr>
        <p:txBody>
          <a:bodyPr wrap="square" lIns="97006" tIns="48503" rIns="97006" bIns="48503">
            <a:spAutoFit/>
          </a:bodyPr>
          <a:lstStyle/>
          <a:p>
            <a:pPr algn="ctr" defTabSz="969836" eaLnBrk="1" hangingPunct="1">
              <a:spcBef>
                <a:spcPct val="50000"/>
              </a:spcBef>
              <a:defRPr/>
            </a:pPr>
            <a:r>
              <a:rPr lang="en-US" altLang="ja-JP" sz="800" dirty="0">
                <a:latin typeface="+mj-ea"/>
                <a:ea typeface="+mj-ea"/>
              </a:rPr>
              <a:t>LAN</a:t>
            </a:r>
            <a:r>
              <a:rPr lang="ja-JP" altLang="en-US" sz="800" dirty="0">
                <a:latin typeface="+mj-ea"/>
                <a:ea typeface="+mj-ea"/>
              </a:rPr>
              <a:t>　直結</a:t>
            </a:r>
            <a:endParaRPr lang="en-US" altLang="ja-JP" sz="800" dirty="0">
              <a:latin typeface="+mj-ea"/>
              <a:ea typeface="+mj-ea"/>
            </a:endParaRPr>
          </a:p>
        </p:txBody>
      </p:sp>
      <p:pic>
        <p:nvPicPr>
          <p:cNvPr id="112" name="Picture 76"/>
          <p:cNvPicPr>
            <a:picLocks noChangeAspect="1" noChangeArrowheads="1"/>
          </p:cNvPicPr>
          <p:nvPr/>
        </p:nvPicPr>
        <p:blipFill>
          <a:blip r:embed="rId11" cstate="print">
            <a:lum bright="-6000"/>
          </a:blip>
          <a:srcRect/>
          <a:stretch>
            <a:fillRect/>
          </a:stretch>
        </p:blipFill>
        <p:spPr bwMode="auto">
          <a:xfrm>
            <a:off x="1002144" y="5223078"/>
            <a:ext cx="272228" cy="250799"/>
          </a:xfrm>
          <a:prstGeom prst="rect">
            <a:avLst/>
          </a:prstGeom>
          <a:noFill/>
          <a:ln w="25400">
            <a:noFill/>
            <a:miter lim="800000"/>
            <a:headEnd/>
            <a:tailEnd/>
          </a:ln>
        </p:spPr>
      </p:pic>
      <p:pic>
        <p:nvPicPr>
          <p:cNvPr id="113" name="Picture 77"/>
          <p:cNvPicPr>
            <a:picLocks noChangeAspect="1" noChangeArrowheads="1"/>
          </p:cNvPicPr>
          <p:nvPr/>
        </p:nvPicPr>
        <p:blipFill>
          <a:blip r:embed="rId11" cstate="print">
            <a:lum bright="-6000"/>
          </a:blip>
          <a:srcRect/>
          <a:stretch>
            <a:fillRect/>
          </a:stretch>
        </p:blipFill>
        <p:spPr bwMode="auto">
          <a:xfrm>
            <a:off x="5095598" y="5233111"/>
            <a:ext cx="270797" cy="252232"/>
          </a:xfrm>
          <a:prstGeom prst="rect">
            <a:avLst/>
          </a:prstGeom>
          <a:noFill/>
          <a:ln w="25400">
            <a:noFill/>
            <a:miter lim="800000"/>
            <a:headEnd/>
            <a:tailEnd/>
          </a:ln>
        </p:spPr>
      </p:pic>
      <p:sp>
        <p:nvSpPr>
          <p:cNvPr id="114" name="Rectangle 24"/>
          <p:cNvSpPr>
            <a:spLocks noChangeArrowheads="1"/>
          </p:cNvSpPr>
          <p:nvPr/>
        </p:nvSpPr>
        <p:spPr bwMode="auto">
          <a:xfrm>
            <a:off x="1500870" y="2095072"/>
            <a:ext cx="322263" cy="525462"/>
          </a:xfrm>
          <a:prstGeom prst="rect">
            <a:avLst/>
          </a:prstGeom>
          <a:solidFill>
            <a:schemeClr val="accent5">
              <a:lumMod val="20000"/>
              <a:lumOff val="80000"/>
            </a:schemeClr>
          </a:solidFill>
          <a:ln w="9525">
            <a:solidFill>
              <a:schemeClr val="tx1"/>
            </a:solidFill>
            <a:miter lim="800000"/>
            <a:headEnd/>
            <a:tailEnd/>
          </a:ln>
          <a:effectLst>
            <a:outerShdw dist="107763" dir="2700000" sx="1000" sy="1000" algn="ctr" rotWithShape="0">
              <a:schemeClr val="bg2"/>
            </a:outerShdw>
          </a:effectLst>
        </p:spPr>
        <p:txBody>
          <a:bodyPr wrap="none" lIns="97006" tIns="48503" rIns="97006" bIns="48503" anchor="ctr"/>
          <a:lstStyle/>
          <a:p>
            <a:pPr algn="ctr" defTabSz="970050" eaLnBrk="1" fontAlgn="auto" hangingPunct="1">
              <a:spcBef>
                <a:spcPts val="0"/>
              </a:spcBef>
              <a:spcAft>
                <a:spcPts val="0"/>
              </a:spcAft>
              <a:defRPr/>
            </a:pPr>
            <a:r>
              <a:rPr lang="en-US" altLang="ja-JP" sz="800" dirty="0">
                <a:latin typeface="+mj-ea"/>
                <a:ea typeface="+mj-ea"/>
              </a:rPr>
              <a:t>ONU</a:t>
            </a:r>
            <a:endParaRPr lang="ja-JP" altLang="ja-JP" sz="800" dirty="0">
              <a:latin typeface="+mj-ea"/>
              <a:ea typeface="+mj-ea"/>
            </a:endParaRPr>
          </a:p>
        </p:txBody>
      </p:sp>
      <p:sp>
        <p:nvSpPr>
          <p:cNvPr id="115" name="Rectangle 48"/>
          <p:cNvSpPr>
            <a:spLocks noChangeArrowheads="1"/>
          </p:cNvSpPr>
          <p:nvPr/>
        </p:nvSpPr>
        <p:spPr bwMode="auto">
          <a:xfrm>
            <a:off x="7821500" y="4631551"/>
            <a:ext cx="1140962" cy="220662"/>
          </a:xfrm>
          <a:prstGeom prst="rect">
            <a:avLst/>
          </a:prstGeom>
          <a:noFill/>
          <a:ln w="38100" cmpd="dbl">
            <a:noFill/>
            <a:miter lim="800000"/>
            <a:headEnd/>
            <a:tailEnd/>
          </a:ln>
          <a:effectLst/>
        </p:spPr>
        <p:txBody>
          <a:bodyPr wrap="square" lIns="97006" tIns="48503" rIns="97006" bIns="48503">
            <a:spAutoFit/>
          </a:bodyPr>
          <a:lstStyle/>
          <a:p>
            <a:pPr defTabSz="970050" eaLnBrk="1" hangingPunct="1">
              <a:spcBef>
                <a:spcPts val="0"/>
              </a:spcBef>
              <a:spcAft>
                <a:spcPts val="0"/>
              </a:spcAft>
              <a:defRPr/>
            </a:pPr>
            <a:r>
              <a:rPr lang="en-US" altLang="ja-JP" sz="800" dirty="0">
                <a:effectLst>
                  <a:outerShdw blurRad="38100" dist="38100" dir="2700000" algn="tl">
                    <a:srgbClr val="C0C0C0"/>
                  </a:outerShdw>
                </a:effectLst>
                <a:latin typeface="+mj-ea"/>
                <a:ea typeface="+mj-ea"/>
              </a:rPr>
              <a:t>◆</a:t>
            </a:r>
            <a:r>
              <a:rPr lang="ja-JP" altLang="en-US" sz="800" dirty="0">
                <a:effectLst>
                  <a:outerShdw blurRad="38100" dist="38100" dir="2700000" algn="tl">
                    <a:srgbClr val="C0C0C0"/>
                  </a:outerShdw>
                </a:effectLst>
                <a:latin typeface="+mj-ea"/>
                <a:ea typeface="+mj-ea"/>
              </a:rPr>
              <a:t>ＣＴＩサーバー</a:t>
            </a:r>
          </a:p>
        </p:txBody>
      </p:sp>
      <p:sp>
        <p:nvSpPr>
          <p:cNvPr id="116" name="Text Box 49"/>
          <p:cNvSpPr txBox="1">
            <a:spLocks noChangeArrowheads="1"/>
          </p:cNvSpPr>
          <p:nvPr/>
        </p:nvSpPr>
        <p:spPr bwMode="auto">
          <a:xfrm>
            <a:off x="7977075" y="4864914"/>
            <a:ext cx="1592263" cy="221064"/>
          </a:xfrm>
          <a:prstGeom prst="rect">
            <a:avLst/>
          </a:prstGeom>
          <a:noFill/>
          <a:ln w="38100" cmpd="dbl">
            <a:noFill/>
            <a:miter lim="800000"/>
            <a:headEnd/>
            <a:tailEnd/>
          </a:ln>
        </p:spPr>
        <p:txBody>
          <a:bodyPr lIns="97006" tIns="48503" rIns="97006" bIns="48503">
            <a:spAutoFit/>
          </a:bodyPr>
          <a:lstStyle/>
          <a:p>
            <a:pPr defTabSz="969836" eaLnBrk="1" hangingPunct="1">
              <a:defRPr/>
            </a:pPr>
            <a:r>
              <a:rPr lang="en-US" altLang="ja-JP" sz="800" dirty="0">
                <a:solidFill>
                  <a:srgbClr val="FF0000"/>
                </a:solidFill>
                <a:latin typeface="+mj-ea"/>
                <a:ea typeface="+mj-ea"/>
              </a:rPr>
              <a:t>LAN</a:t>
            </a:r>
            <a:r>
              <a:rPr lang="ja-JP" altLang="en-US" sz="800" dirty="0">
                <a:solidFill>
                  <a:srgbClr val="FF0000"/>
                </a:solidFill>
                <a:latin typeface="+mj-ea"/>
                <a:ea typeface="+mj-ea"/>
              </a:rPr>
              <a:t>ポートが</a:t>
            </a:r>
            <a:r>
              <a:rPr lang="en-US" altLang="ja-JP" sz="800" b="1" dirty="0">
                <a:solidFill>
                  <a:srgbClr val="FF0000"/>
                </a:solidFill>
                <a:latin typeface="+mj-ea"/>
                <a:ea typeface="+mj-ea"/>
              </a:rPr>
              <a:t>2</a:t>
            </a:r>
            <a:r>
              <a:rPr lang="ja-JP" altLang="en-US" sz="800" b="1" dirty="0">
                <a:solidFill>
                  <a:srgbClr val="FF0000"/>
                </a:solidFill>
                <a:latin typeface="+mj-ea"/>
                <a:ea typeface="+mj-ea"/>
              </a:rPr>
              <a:t>ポート</a:t>
            </a:r>
            <a:r>
              <a:rPr lang="ja-JP" altLang="en-US" sz="800" dirty="0">
                <a:solidFill>
                  <a:srgbClr val="FF0000"/>
                </a:solidFill>
                <a:latin typeface="+mj-ea"/>
                <a:ea typeface="+mj-ea"/>
              </a:rPr>
              <a:t>必要です</a:t>
            </a:r>
            <a:endParaRPr lang="en-US" altLang="ja-JP" sz="800" dirty="0">
              <a:solidFill>
                <a:srgbClr val="FF0000"/>
              </a:solidFill>
              <a:latin typeface="+mj-ea"/>
              <a:ea typeface="+mj-ea"/>
            </a:endParaRPr>
          </a:p>
        </p:txBody>
      </p:sp>
      <p:sp>
        <p:nvSpPr>
          <p:cNvPr id="117" name="Line 52"/>
          <p:cNvSpPr>
            <a:spLocks noChangeShapeType="1"/>
          </p:cNvSpPr>
          <p:nvPr/>
        </p:nvSpPr>
        <p:spPr bwMode="auto">
          <a:xfrm>
            <a:off x="7883413" y="4588688"/>
            <a:ext cx="1550987" cy="1588"/>
          </a:xfrm>
          <a:prstGeom prst="line">
            <a:avLst/>
          </a:prstGeom>
          <a:noFill/>
          <a:ln w="3175">
            <a:solidFill>
              <a:srgbClr val="0070C0"/>
            </a:solidFill>
            <a:round/>
            <a:headEnd/>
            <a:tailEnd/>
          </a:ln>
        </p:spPr>
        <p:txBody>
          <a:bodyPr wrap="none" lIns="97006" tIns="48503" rIns="97006" bIns="48503" anchor="ctr"/>
          <a:lstStyle/>
          <a:p>
            <a:pPr defTabSz="969836" eaLnBrk="1" hangingPunct="1">
              <a:defRPr/>
            </a:pPr>
            <a:endParaRPr lang="ja-JP" altLang="en-US" sz="800">
              <a:latin typeface="+mj-ea"/>
              <a:ea typeface="+mj-ea"/>
            </a:endParaRPr>
          </a:p>
        </p:txBody>
      </p:sp>
      <p:sp>
        <p:nvSpPr>
          <p:cNvPr id="118" name="Text Box 49"/>
          <p:cNvSpPr txBox="1">
            <a:spLocks noChangeArrowheads="1"/>
          </p:cNvSpPr>
          <p:nvPr/>
        </p:nvSpPr>
        <p:spPr bwMode="auto">
          <a:xfrm>
            <a:off x="7307266" y="837506"/>
            <a:ext cx="2169429" cy="221064"/>
          </a:xfrm>
          <a:prstGeom prst="rect">
            <a:avLst/>
          </a:prstGeom>
          <a:noFill/>
          <a:ln w="38100" cmpd="dbl">
            <a:noFill/>
            <a:miter lim="800000"/>
            <a:headEnd/>
            <a:tailEnd/>
          </a:ln>
        </p:spPr>
        <p:txBody>
          <a:bodyPr wrap="square" lIns="97006" tIns="48503" rIns="97006" bIns="48503">
            <a:spAutoFit/>
          </a:bodyPr>
          <a:lstStyle/>
          <a:p>
            <a:pPr defTabSz="969836" eaLnBrk="1" hangingPunct="1">
              <a:defRPr/>
            </a:pPr>
            <a:r>
              <a:rPr lang="en-US" altLang="ja-JP" sz="800" dirty="0">
                <a:latin typeface="+mj-ea"/>
                <a:ea typeface="+mj-ea"/>
              </a:rPr>
              <a:t>※IP</a:t>
            </a:r>
            <a:r>
              <a:rPr lang="ja-JP" altLang="en-US" sz="800" dirty="0">
                <a:latin typeface="+mj-ea"/>
                <a:ea typeface="+mj-ea"/>
              </a:rPr>
              <a:t>回線直収版は一部機能制限があります</a:t>
            </a:r>
            <a:endParaRPr lang="en-US" altLang="ja-JP" sz="800" dirty="0">
              <a:latin typeface="+mj-ea"/>
              <a:ea typeface="+mj-ea"/>
            </a:endParaRPr>
          </a:p>
        </p:txBody>
      </p:sp>
    </p:spTree>
    <p:extLst>
      <p:ext uri="{BB962C8B-B14F-4D97-AF65-F5344CB8AC3E}">
        <p14:creationId xmlns:p14="http://schemas.microsoft.com/office/powerpoint/2010/main" val="213974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57" y="1902444"/>
            <a:ext cx="4711401" cy="1167044"/>
          </a:xfrm>
          <a:prstGeom prst="rect">
            <a:avLst/>
          </a:prstGeom>
        </p:spPr>
      </p:pic>
      <p:sp>
        <p:nvSpPr>
          <p:cNvPr id="10242"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ja-JP" altLang="en-US" dirty="0"/>
              <a:t>見えＴＥＬ君の機能　－  クライアントモニター　</a:t>
            </a:r>
          </a:p>
        </p:txBody>
      </p:sp>
      <p:sp>
        <p:nvSpPr>
          <p:cNvPr id="9219" name="スライド番号プレースホルダ 15"/>
          <p:cNvSpPr>
            <a:spLocks noGrp="1"/>
          </p:cNvSpPr>
          <p:nvPr>
            <p:ph type="sldNum" sz="quarter" idx="12"/>
          </p:nvPr>
        </p:nvSpPr>
        <p:spPr bwMode="auto">
          <a:noFill/>
          <a:ln>
            <a:miter lim="800000"/>
            <a:headEnd/>
            <a:tailEnd/>
          </a:ln>
        </p:spPr>
        <p:txBody>
          <a:bodyPr/>
          <a:lstStyle/>
          <a:p>
            <a:fld id="{7CAE8F01-93BB-4839-BA78-5AF0595B1BDF}" type="slidenum">
              <a:rPr lang="ja-JP" altLang="en-US"/>
              <a:pPr/>
              <a:t>3</a:t>
            </a:fld>
            <a:endParaRPr lang="ja-JP" altLang="en-US"/>
          </a:p>
        </p:txBody>
      </p:sp>
      <p:sp>
        <p:nvSpPr>
          <p:cNvPr id="9223" name="Line 1033"/>
          <p:cNvSpPr>
            <a:spLocks noChangeShapeType="1"/>
          </p:cNvSpPr>
          <p:nvPr/>
        </p:nvSpPr>
        <p:spPr bwMode="auto">
          <a:xfrm>
            <a:off x="685800" y="1630363"/>
            <a:ext cx="8597900" cy="0"/>
          </a:xfrm>
          <a:prstGeom prst="line">
            <a:avLst/>
          </a:prstGeom>
          <a:noFill/>
          <a:ln w="9525">
            <a:solidFill>
              <a:srgbClr val="B68116"/>
            </a:solidFill>
            <a:round/>
            <a:headEnd/>
            <a:tailEnd/>
          </a:ln>
          <a:effectLst>
            <a:prstShdw prst="shdw17" dist="17961" dir="2700000">
              <a:srgbClr val="6D4D0D"/>
            </a:prstShdw>
          </a:effectLst>
        </p:spPr>
        <p:txBody>
          <a:bodyPr lIns="91427" tIns="45714" rIns="91427" bIns="45714"/>
          <a:lstStyle/>
          <a:p>
            <a:endParaRPr lang="ja-JP" altLang="en-US"/>
          </a:p>
        </p:txBody>
      </p:sp>
      <p:sp>
        <p:nvSpPr>
          <p:cNvPr id="7" name="Text Box 1034"/>
          <p:cNvSpPr txBox="1">
            <a:spLocks noChangeArrowheads="1"/>
          </p:cNvSpPr>
          <p:nvPr/>
        </p:nvSpPr>
        <p:spPr bwMode="auto">
          <a:xfrm>
            <a:off x="827088" y="981075"/>
            <a:ext cx="8412162" cy="600075"/>
          </a:xfrm>
          <a:prstGeom prst="rect">
            <a:avLst/>
          </a:prstGeom>
          <a:noFill/>
          <a:ln w="9525">
            <a:noFill/>
            <a:miter lim="800000"/>
            <a:headEnd/>
            <a:tailEnd/>
          </a:ln>
          <a:effectLst>
            <a:prstShdw prst="shdw17" dist="17961" dir="2700000">
              <a:srgbClr val="FFFFCC">
                <a:gamma/>
                <a:shade val="60000"/>
                <a:invGamma/>
              </a:srgbClr>
            </a:prstShdw>
          </a:effectLst>
        </p:spPr>
        <p:txBody>
          <a:bodyPr lIns="91427" tIns="45714" rIns="91427" bIns="45714">
            <a:spAutoFit/>
          </a:bodyPr>
          <a:lstStyle/>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電話が着信し、電話機のベルが鳴るのと同時にお客様の情報が表示されます。発信時も同様です。</a:t>
            </a:r>
            <a:endParaRPr lang="en-US" altLang="ja-JP" sz="1100" dirty="0">
              <a:solidFill>
                <a:srgbClr val="800000"/>
              </a:solidFill>
              <a:effectLst>
                <a:outerShdw blurRad="38100" dist="38100" dir="2700000" algn="tl">
                  <a:srgbClr val="C0C0C0"/>
                </a:outerShdw>
              </a:effectLst>
              <a:latin typeface="Times New Roman" charset="0"/>
              <a:ea typeface="+mn-ea"/>
            </a:endParaRPr>
          </a:p>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この画面から「</a:t>
            </a:r>
            <a:r>
              <a:rPr lang="en-US" altLang="ja-JP" sz="1100" dirty="0">
                <a:solidFill>
                  <a:srgbClr val="800000"/>
                </a:solidFill>
                <a:effectLst>
                  <a:outerShdw blurRad="38100" dist="38100" dir="2700000" algn="tl">
                    <a:srgbClr val="C0C0C0"/>
                  </a:outerShdw>
                </a:effectLst>
                <a:latin typeface="Times New Roman" charset="0"/>
                <a:ea typeface="+mn-ea"/>
              </a:rPr>
              <a:t>CTI</a:t>
            </a:r>
            <a:r>
              <a:rPr lang="ja-JP" altLang="en-US" sz="1100" dirty="0">
                <a:solidFill>
                  <a:srgbClr val="800000"/>
                </a:solidFill>
                <a:effectLst>
                  <a:outerShdw blurRad="38100" dist="38100" dir="2700000" algn="tl">
                    <a:srgbClr val="C0C0C0"/>
                  </a:outerShdw>
                </a:effectLst>
                <a:latin typeface="Times New Roman" charset="0"/>
                <a:ea typeface="+mn-ea"/>
              </a:rPr>
              <a:t>かんたん受付」や、業務アプリケーションとの連動を行います。</a:t>
            </a:r>
            <a:endParaRPr lang="en-US" altLang="ja-JP" sz="1100" dirty="0">
              <a:solidFill>
                <a:srgbClr val="800000"/>
              </a:solidFill>
              <a:effectLst>
                <a:outerShdw blurRad="38100" dist="38100" dir="2700000" algn="tl">
                  <a:srgbClr val="C0C0C0"/>
                </a:outerShdw>
              </a:effectLst>
              <a:latin typeface="Times New Roman" charset="0"/>
              <a:ea typeface="+mn-ea"/>
            </a:endParaRPr>
          </a:p>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rPr>
              <a:t>また、使用者の設定に応じて表示項目や、表示回線数を変更することが可能です。</a:t>
            </a:r>
            <a:endParaRPr lang="ja-JP" altLang="en-US" sz="1100" dirty="0">
              <a:solidFill>
                <a:srgbClr val="800000"/>
              </a:solidFill>
              <a:effectLst>
                <a:outerShdw blurRad="38100" dist="38100" dir="2700000" algn="tl">
                  <a:srgbClr val="C0C0C0"/>
                </a:outerShdw>
              </a:effectLst>
              <a:latin typeface="Times New Roman" charset="0"/>
              <a:ea typeface="+mn-ea"/>
            </a:endParaRPr>
          </a:p>
        </p:txBody>
      </p:sp>
      <p:sp>
        <p:nvSpPr>
          <p:cNvPr id="9225" name="Line 1039"/>
          <p:cNvSpPr>
            <a:spLocks noChangeShapeType="1"/>
          </p:cNvSpPr>
          <p:nvPr/>
        </p:nvSpPr>
        <p:spPr bwMode="auto">
          <a:xfrm flipV="1">
            <a:off x="5168900" y="2133600"/>
            <a:ext cx="1439863" cy="1008063"/>
          </a:xfrm>
          <a:prstGeom prst="line">
            <a:avLst/>
          </a:prstGeom>
          <a:noFill/>
          <a:ln w="25400">
            <a:solidFill>
              <a:srgbClr val="FF0000"/>
            </a:solidFill>
            <a:round/>
            <a:headEnd/>
            <a:tailEnd type="triangle" w="med" len="med"/>
          </a:ln>
        </p:spPr>
        <p:txBody>
          <a:bodyPr lIns="91427" tIns="45714" rIns="91427" bIns="45714">
            <a:spAutoFit/>
          </a:bodyPr>
          <a:lstStyle/>
          <a:p>
            <a:endParaRPr lang="ja-JP" altLang="en-US"/>
          </a:p>
        </p:txBody>
      </p:sp>
      <p:sp>
        <p:nvSpPr>
          <p:cNvPr id="9226" name="Line 1040"/>
          <p:cNvSpPr>
            <a:spLocks noChangeShapeType="1"/>
          </p:cNvSpPr>
          <p:nvPr/>
        </p:nvSpPr>
        <p:spPr bwMode="auto">
          <a:xfrm>
            <a:off x="5168900" y="3141663"/>
            <a:ext cx="1008063" cy="504825"/>
          </a:xfrm>
          <a:prstGeom prst="line">
            <a:avLst/>
          </a:prstGeom>
          <a:noFill/>
          <a:ln w="25400">
            <a:solidFill>
              <a:srgbClr val="FF0000"/>
            </a:solidFill>
            <a:round/>
            <a:headEnd/>
            <a:tailEnd type="triangle" w="med" len="med"/>
          </a:ln>
        </p:spPr>
        <p:txBody>
          <a:bodyPr lIns="91427" tIns="45714" rIns="91427" bIns="45714">
            <a:spAutoFit/>
          </a:bodyPr>
          <a:lstStyle/>
          <a:p>
            <a:endParaRPr lang="ja-JP" altLang="en-US"/>
          </a:p>
        </p:txBody>
      </p:sp>
      <p:sp>
        <p:nvSpPr>
          <p:cNvPr id="10253" name="AutoShape 1048"/>
          <p:cNvSpPr>
            <a:spLocks noChangeArrowheads="1"/>
          </p:cNvSpPr>
          <p:nvPr/>
        </p:nvSpPr>
        <p:spPr bwMode="auto">
          <a:xfrm>
            <a:off x="703263" y="3286125"/>
            <a:ext cx="4594225" cy="590550"/>
          </a:xfrm>
          <a:prstGeom prst="wedgeRoundRectCallout">
            <a:avLst>
              <a:gd name="adj1" fmla="val -21117"/>
              <a:gd name="adj2" fmla="val -100015"/>
              <a:gd name="adj3" fmla="val 16667"/>
            </a:avLst>
          </a:prstGeom>
          <a:solidFill>
            <a:schemeClr val="accent1">
              <a:lumMod val="20000"/>
              <a:lumOff val="80000"/>
            </a:schemeClr>
          </a:solidFill>
          <a:ln w="6350">
            <a:solidFill>
              <a:schemeClr val="accent1">
                <a:lumMod val="75000"/>
              </a:schemeClr>
            </a:solidFill>
            <a:miter lim="800000"/>
            <a:headEnd/>
            <a:tailEnd/>
          </a:ln>
        </p:spPr>
        <p:txBody>
          <a:bodyPr lIns="72000" tIns="36000" rIns="72000" bIns="36000">
            <a:normAutofit/>
          </a:bodyPr>
          <a:lstStyle/>
          <a:p>
            <a:pPr defTabSz="969836" eaLnBrk="1" hangingPunct="1">
              <a:defRPr/>
            </a:pPr>
            <a:r>
              <a:rPr lang="ja-JP" altLang="en-US" sz="1000" dirty="0">
                <a:latin typeface="Calibri" pitchFamily="34" charset="0"/>
              </a:rPr>
              <a:t>該当行のボタンをクリックする、テンキーで回線番号 </a:t>
            </a:r>
            <a:r>
              <a:rPr lang="en-US" altLang="ja-JP" sz="1000" dirty="0">
                <a:latin typeface="Calibri" pitchFamily="34" charset="0"/>
              </a:rPr>
              <a:t>+[Enter</a:t>
            </a:r>
            <a:r>
              <a:rPr lang="ja-JP" altLang="en-US" sz="1000" dirty="0">
                <a:latin typeface="Calibri" pitchFamily="34" charset="0"/>
              </a:rPr>
              <a:t>キー</a:t>
            </a:r>
            <a:r>
              <a:rPr lang="en-US" altLang="ja-JP" sz="1000" dirty="0">
                <a:latin typeface="Calibri" pitchFamily="34" charset="0"/>
              </a:rPr>
              <a:t>]</a:t>
            </a:r>
          </a:p>
          <a:p>
            <a:pPr defTabSz="969836" eaLnBrk="1" hangingPunct="1">
              <a:defRPr/>
            </a:pPr>
            <a:r>
              <a:rPr lang="ja-JP" altLang="en-US" sz="1000" dirty="0">
                <a:latin typeface="Calibri" pitchFamily="34" charset="0"/>
              </a:rPr>
              <a:t>もしくは、</a:t>
            </a:r>
            <a:r>
              <a:rPr lang="en-US" altLang="ja-JP" sz="1000" dirty="0">
                <a:latin typeface="Calibri" pitchFamily="34" charset="0"/>
              </a:rPr>
              <a:t>[Tab</a:t>
            </a:r>
            <a:r>
              <a:rPr lang="ja-JP" altLang="en-US" sz="1000" dirty="0">
                <a:latin typeface="Calibri" pitchFamily="34" charset="0"/>
              </a:rPr>
              <a:t>キー</a:t>
            </a:r>
            <a:r>
              <a:rPr lang="en-US" altLang="ja-JP" sz="1000" dirty="0">
                <a:latin typeface="Calibri" pitchFamily="34" charset="0"/>
              </a:rPr>
              <a:t>] </a:t>
            </a:r>
            <a:r>
              <a:rPr lang="ja-JP" altLang="en-US" sz="1000" dirty="0">
                <a:latin typeface="Calibri" pitchFamily="34" charset="0"/>
              </a:rPr>
              <a:t>で行を選択して</a:t>
            </a:r>
            <a:r>
              <a:rPr lang="en-US" altLang="ja-JP" sz="1000" dirty="0">
                <a:latin typeface="Calibri" pitchFamily="34" charset="0"/>
              </a:rPr>
              <a:t>[Space</a:t>
            </a:r>
            <a:r>
              <a:rPr lang="ja-JP" altLang="en-US" sz="1000" dirty="0">
                <a:latin typeface="Calibri" pitchFamily="34" charset="0"/>
              </a:rPr>
              <a:t>キー</a:t>
            </a:r>
            <a:r>
              <a:rPr lang="en-US" altLang="ja-JP" sz="1000" dirty="0">
                <a:latin typeface="Calibri" pitchFamily="34" charset="0"/>
              </a:rPr>
              <a:t>]</a:t>
            </a:r>
            <a:r>
              <a:rPr lang="ja-JP" altLang="en-US" sz="1000" dirty="0">
                <a:latin typeface="Calibri" pitchFamily="34" charset="0"/>
              </a:rPr>
              <a:t>で決定する事により　</a:t>
            </a:r>
            <a:endParaRPr lang="ja-JP" altLang="en-US" sz="1000" dirty="0">
              <a:latin typeface="Times New Roman" pitchFamily="18" charset="0"/>
            </a:endParaRPr>
          </a:p>
          <a:p>
            <a:pPr defTabSz="969836" eaLnBrk="1" hangingPunct="1">
              <a:defRPr/>
            </a:pPr>
            <a:r>
              <a:rPr lang="ja-JP" altLang="en-US" sz="1000" dirty="0">
                <a:latin typeface="Calibri" pitchFamily="34" charset="0"/>
              </a:rPr>
              <a:t>かんたん受付での顧客情報表示や、業務アプリケーションとの連携を行います。</a:t>
            </a:r>
          </a:p>
        </p:txBody>
      </p:sp>
      <p:sp>
        <p:nvSpPr>
          <p:cNvPr id="15" name="円/楕円 14"/>
          <p:cNvSpPr/>
          <p:nvPr/>
        </p:nvSpPr>
        <p:spPr>
          <a:xfrm>
            <a:off x="702315" y="2378810"/>
            <a:ext cx="214313" cy="2143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defTabSz="970050" eaLnBrk="1" fontAlgn="auto" hangingPunct="1">
              <a:spcBef>
                <a:spcPts val="0"/>
              </a:spcBef>
              <a:spcAft>
                <a:spcPts val="0"/>
              </a:spcAft>
              <a:defRPr/>
            </a:pPr>
            <a:endParaRPr lang="ja-JP" altLang="en-US" dirty="0"/>
          </a:p>
        </p:txBody>
      </p:sp>
      <p:sp>
        <p:nvSpPr>
          <p:cNvPr id="9230" name="Line 1043"/>
          <p:cNvSpPr>
            <a:spLocks noChangeShapeType="1"/>
          </p:cNvSpPr>
          <p:nvPr/>
        </p:nvSpPr>
        <p:spPr bwMode="auto">
          <a:xfrm flipV="1">
            <a:off x="827088" y="3141663"/>
            <a:ext cx="4341812" cy="0"/>
          </a:xfrm>
          <a:prstGeom prst="line">
            <a:avLst/>
          </a:prstGeom>
          <a:noFill/>
          <a:ln w="25400">
            <a:solidFill>
              <a:srgbClr val="FF0000"/>
            </a:solidFill>
            <a:round/>
            <a:headEnd/>
            <a:tailEnd/>
          </a:ln>
        </p:spPr>
        <p:txBody>
          <a:bodyPr wrap="square" lIns="91427" tIns="45714" rIns="91427" bIns="45714">
            <a:spAutoFit/>
          </a:bodyPr>
          <a:lstStyle/>
          <a:p>
            <a:endParaRPr lang="ja-JP" altLang="en-US"/>
          </a:p>
        </p:txBody>
      </p:sp>
      <p:sp>
        <p:nvSpPr>
          <p:cNvPr id="17" name="Text Box 6"/>
          <p:cNvSpPr txBox="1">
            <a:spLocks noChangeArrowheads="1"/>
          </p:cNvSpPr>
          <p:nvPr/>
        </p:nvSpPr>
        <p:spPr bwMode="auto">
          <a:xfrm>
            <a:off x="665163" y="4119563"/>
            <a:ext cx="4811712"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・表示項目の指定</a:t>
            </a:r>
          </a:p>
        </p:txBody>
      </p:sp>
      <p:sp>
        <p:nvSpPr>
          <p:cNvPr id="9232" name="Text Box 7"/>
          <p:cNvSpPr txBox="1">
            <a:spLocks noChangeArrowheads="1"/>
          </p:cNvSpPr>
          <p:nvPr/>
        </p:nvSpPr>
        <p:spPr bwMode="auto">
          <a:xfrm>
            <a:off x="944563" y="4365625"/>
            <a:ext cx="4937125" cy="400050"/>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dirty="0">
                <a:latin typeface="Calibri" pitchFamily="34" charset="0"/>
              </a:rPr>
              <a:t>データベースから取得された情報から任意の項目を表示することが可能です。</a:t>
            </a:r>
            <a:endParaRPr lang="en-US" altLang="ja-JP" sz="1000" dirty="0">
              <a:latin typeface="Calibri" pitchFamily="34" charset="0"/>
            </a:endParaRPr>
          </a:p>
          <a:p>
            <a:pPr eaLnBrk="1" hangingPunct="1"/>
            <a:r>
              <a:rPr lang="ja-JP" altLang="en-US" sz="1000" dirty="0">
                <a:latin typeface="Calibri" pitchFamily="34" charset="0"/>
              </a:rPr>
              <a:t>表示する項目数や内容に応じて画面の幅、項目の幅を変更できます。</a:t>
            </a:r>
          </a:p>
        </p:txBody>
      </p:sp>
      <p:sp>
        <p:nvSpPr>
          <p:cNvPr id="19" name="Text Box 6"/>
          <p:cNvSpPr txBox="1">
            <a:spLocks noChangeArrowheads="1"/>
          </p:cNvSpPr>
          <p:nvPr/>
        </p:nvSpPr>
        <p:spPr bwMode="auto">
          <a:xfrm>
            <a:off x="665163" y="4840288"/>
            <a:ext cx="4811712"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・表示回線の指定</a:t>
            </a:r>
          </a:p>
        </p:txBody>
      </p:sp>
      <p:sp>
        <p:nvSpPr>
          <p:cNvPr id="9234" name="Text Box 7"/>
          <p:cNvSpPr txBox="1">
            <a:spLocks noChangeArrowheads="1"/>
          </p:cNvSpPr>
          <p:nvPr/>
        </p:nvSpPr>
        <p:spPr bwMode="auto">
          <a:xfrm>
            <a:off x="944563" y="5086350"/>
            <a:ext cx="5722937" cy="400050"/>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画面に表示したい回線を指定することができます。</a:t>
            </a:r>
            <a:endParaRPr lang="en-US" altLang="ja-JP" sz="1000">
              <a:latin typeface="Calibri" pitchFamily="34" charset="0"/>
            </a:endParaRPr>
          </a:p>
          <a:p>
            <a:pPr eaLnBrk="1" hangingPunct="1"/>
            <a:r>
              <a:rPr lang="ja-JP" altLang="en-US" sz="1000">
                <a:latin typeface="Calibri" pitchFamily="34" charset="0"/>
              </a:rPr>
              <a:t>最新の着信１件だけを表示したり、現在通話がある回線だけを表示したりすることも可能です。</a:t>
            </a:r>
          </a:p>
        </p:txBody>
      </p:sp>
      <p:sp>
        <p:nvSpPr>
          <p:cNvPr id="22" name="Text Box 6"/>
          <p:cNvSpPr txBox="1">
            <a:spLocks noChangeArrowheads="1"/>
          </p:cNvSpPr>
          <p:nvPr/>
        </p:nvSpPr>
        <p:spPr bwMode="auto">
          <a:xfrm>
            <a:off x="665163" y="5589588"/>
            <a:ext cx="4811712"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・画面のスリム化</a:t>
            </a:r>
          </a:p>
        </p:txBody>
      </p:sp>
      <p:sp>
        <p:nvSpPr>
          <p:cNvPr id="9237" name="Text Box 7"/>
          <p:cNvSpPr txBox="1">
            <a:spLocks noChangeArrowheads="1"/>
          </p:cNvSpPr>
          <p:nvPr/>
        </p:nvSpPr>
        <p:spPr bwMode="auto">
          <a:xfrm>
            <a:off x="944563" y="5805488"/>
            <a:ext cx="4937125" cy="400050"/>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タイトルバーやメニューボタンが不要の場合、</a:t>
            </a:r>
            <a:endParaRPr lang="en-US" altLang="ja-JP" sz="1000">
              <a:latin typeface="Calibri" pitchFamily="34" charset="0"/>
            </a:endParaRPr>
          </a:p>
          <a:p>
            <a:pPr eaLnBrk="1" hangingPunct="1"/>
            <a:r>
              <a:rPr lang="ja-JP" altLang="en-US" sz="1000">
                <a:latin typeface="Calibri" pitchFamily="34" charset="0"/>
              </a:rPr>
              <a:t>非表示とすることでスリムな表示が可能です。</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4304" y="1846263"/>
            <a:ext cx="2417168" cy="2396331"/>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366" y="3457972"/>
            <a:ext cx="2475454" cy="1569244"/>
          </a:xfrm>
          <a:prstGeom prst="rect">
            <a:avLst/>
          </a:prstGeom>
        </p:spPr>
      </p:pic>
      <p:cxnSp>
        <p:nvCxnSpPr>
          <p:cNvPr id="12" name="直線コネクタ 11"/>
          <p:cNvCxnSpPr/>
          <p:nvPr/>
        </p:nvCxnSpPr>
        <p:spPr>
          <a:xfrm flipV="1">
            <a:off x="827088" y="2593122"/>
            <a:ext cx="0" cy="5485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4094" y="5712619"/>
            <a:ext cx="5050444" cy="4103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ja-JP" altLang="en-US" dirty="0"/>
              <a:t>見えＴＥＬ君の機能　－　ログ閲覧</a:t>
            </a:r>
            <a:r>
              <a:rPr lang="en-US" altLang="ja-JP" sz="1600" dirty="0"/>
              <a:t>( 1 / 3 )</a:t>
            </a:r>
            <a:endParaRPr lang="ja-JP" altLang="en-US" sz="1600" dirty="0"/>
          </a:p>
        </p:txBody>
      </p:sp>
      <p:sp>
        <p:nvSpPr>
          <p:cNvPr id="11268" name="スライド番号プレースホルダ 17"/>
          <p:cNvSpPr>
            <a:spLocks noGrp="1"/>
          </p:cNvSpPr>
          <p:nvPr>
            <p:ph type="sldNum" sz="quarter" idx="12"/>
          </p:nvPr>
        </p:nvSpPr>
        <p:spPr bwMode="auto">
          <a:noFill/>
          <a:ln>
            <a:miter lim="800000"/>
            <a:headEnd/>
            <a:tailEnd/>
          </a:ln>
        </p:spPr>
        <p:txBody>
          <a:bodyPr/>
          <a:lstStyle/>
          <a:p>
            <a:fld id="{EC5AEC7B-55DF-440F-B1B8-6F022B536CDB}" type="slidenum">
              <a:rPr lang="ja-JP" altLang="en-US"/>
              <a:pPr/>
              <a:t>4</a:t>
            </a:fld>
            <a:endParaRPr lang="ja-JP" altLang="en-US"/>
          </a:p>
        </p:txBody>
      </p:sp>
      <p:sp>
        <p:nvSpPr>
          <p:cNvPr id="11269" name="Line 10"/>
          <p:cNvSpPr>
            <a:spLocks noChangeShapeType="1"/>
          </p:cNvSpPr>
          <p:nvPr/>
        </p:nvSpPr>
        <p:spPr bwMode="auto">
          <a:xfrm>
            <a:off x="631825" y="1485900"/>
            <a:ext cx="8597900" cy="0"/>
          </a:xfrm>
          <a:prstGeom prst="line">
            <a:avLst/>
          </a:prstGeom>
          <a:noFill/>
          <a:ln w="9525">
            <a:solidFill>
              <a:srgbClr val="B68116"/>
            </a:solidFill>
            <a:round/>
            <a:headEnd/>
            <a:tailEnd/>
          </a:ln>
          <a:effectLst>
            <a:prstShdw prst="shdw17" dist="17961" dir="2700000">
              <a:srgbClr val="6D4D0D"/>
            </a:prstShdw>
          </a:effectLst>
        </p:spPr>
        <p:txBody>
          <a:bodyPr lIns="91427" tIns="45714" rIns="91427" bIns="45714"/>
          <a:lstStyle/>
          <a:p>
            <a:endParaRPr lang="ja-JP" altLang="en-US"/>
          </a:p>
        </p:txBody>
      </p:sp>
      <p:sp>
        <p:nvSpPr>
          <p:cNvPr id="12" name="Text Box 11"/>
          <p:cNvSpPr txBox="1">
            <a:spLocks noChangeArrowheads="1"/>
          </p:cNvSpPr>
          <p:nvPr/>
        </p:nvSpPr>
        <p:spPr bwMode="auto">
          <a:xfrm>
            <a:off x="847725" y="982663"/>
            <a:ext cx="7848600" cy="430212"/>
          </a:xfrm>
          <a:prstGeom prst="rect">
            <a:avLst/>
          </a:prstGeom>
          <a:noFill/>
          <a:ln w="9525">
            <a:noFill/>
            <a:miter lim="800000"/>
            <a:headEnd/>
            <a:tailEnd/>
          </a:ln>
          <a:effectLst>
            <a:prstShdw prst="shdw17" dist="17961" dir="2700000">
              <a:srgbClr val="FFFFCC">
                <a:gamma/>
                <a:shade val="60000"/>
                <a:invGamma/>
              </a:srgbClr>
            </a:prstShdw>
          </a:effectLst>
        </p:spPr>
        <p:txBody>
          <a:bodyPr lIns="91427" tIns="45714" rIns="91427" bIns="45714">
            <a:spAutoFit/>
          </a:bodyPr>
          <a:lstStyle/>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全ての発着信の記録を閲覧することが出来ます。</a:t>
            </a:r>
            <a:r>
              <a:rPr lang="ja-JP" altLang="en-US" sz="1100" dirty="0">
                <a:solidFill>
                  <a:srgbClr val="800000"/>
                </a:solidFill>
                <a:effectLst>
                  <a:outerShdw blurRad="38100" dist="38100" dir="2700000" algn="tl">
                    <a:srgbClr val="C0C0C0"/>
                  </a:outerShdw>
                </a:effectLst>
                <a:latin typeface="Times New Roman" charset="0"/>
              </a:rPr>
              <a:t>日付や期間、顧客情報等の条件を指定して検索や絞込が可能です。</a:t>
            </a:r>
            <a:endParaRPr lang="ja-JP" altLang="en-US" sz="1100" dirty="0">
              <a:solidFill>
                <a:srgbClr val="800000"/>
              </a:solidFill>
              <a:effectLst>
                <a:outerShdw blurRad="38100" dist="38100" dir="2700000" algn="tl">
                  <a:srgbClr val="C0C0C0"/>
                </a:outerShdw>
              </a:effectLst>
              <a:latin typeface="Times New Roman" charset="0"/>
              <a:ea typeface="+mn-ea"/>
            </a:endParaRPr>
          </a:p>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ログ画面からは通話録音を再生したり、クライアントモニター同様のアプリケーション連動を行う事が可能です。</a:t>
            </a:r>
          </a:p>
        </p:txBody>
      </p:sp>
      <p:sp>
        <p:nvSpPr>
          <p:cNvPr id="13" name="Text Box 12"/>
          <p:cNvSpPr txBox="1">
            <a:spLocks noChangeArrowheads="1"/>
          </p:cNvSpPr>
          <p:nvPr/>
        </p:nvSpPr>
        <p:spPr bwMode="auto">
          <a:xfrm>
            <a:off x="919163" y="1589088"/>
            <a:ext cx="4392612"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latin typeface="+mn-lt"/>
                <a:ea typeface="+mn-ea"/>
              </a:rPr>
              <a:t>クライアントメニューから「ログ」ボタンをクリックすると</a:t>
            </a:r>
            <a:r>
              <a:rPr lang="ja-JP" altLang="en-US" sz="1000" dirty="0">
                <a:latin typeface="Times New Roman" charset="0"/>
                <a:ea typeface="+mn-ea"/>
              </a:rPr>
              <a:t>、ログ情報が閲覧できます。　</a:t>
            </a:r>
            <a:endParaRPr lang="ja-JP" altLang="en-US" sz="1000" dirty="0">
              <a:latin typeface="+mn-lt"/>
              <a:ea typeface="+mn-ea"/>
            </a:endParaRPr>
          </a:p>
        </p:txBody>
      </p:sp>
      <p:sp>
        <p:nvSpPr>
          <p:cNvPr id="22" name="Text Box 19"/>
          <p:cNvSpPr txBox="1">
            <a:spLocks noChangeArrowheads="1"/>
          </p:cNvSpPr>
          <p:nvPr/>
        </p:nvSpPr>
        <p:spPr bwMode="auto">
          <a:xfrm>
            <a:off x="631825" y="4581525"/>
            <a:ext cx="4811713" cy="246063"/>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・リアルタイムに表示が更新されます。</a:t>
            </a:r>
          </a:p>
        </p:txBody>
      </p:sp>
      <p:sp>
        <p:nvSpPr>
          <p:cNvPr id="11275" name="Text Box 20"/>
          <p:cNvSpPr txBox="1">
            <a:spLocks noChangeArrowheads="1"/>
          </p:cNvSpPr>
          <p:nvPr/>
        </p:nvSpPr>
        <p:spPr bwMode="auto">
          <a:xfrm>
            <a:off x="917575" y="4808538"/>
            <a:ext cx="3878263" cy="246062"/>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dirty="0">
                <a:latin typeface="Calibri" pitchFamily="34" charset="0"/>
              </a:rPr>
              <a:t>発着信のタイミングで自動的にログ画面が更新されます。</a:t>
            </a:r>
          </a:p>
        </p:txBody>
      </p:sp>
      <p:sp>
        <p:nvSpPr>
          <p:cNvPr id="24" name="Text Box 12"/>
          <p:cNvSpPr txBox="1">
            <a:spLocks noChangeArrowheads="1"/>
          </p:cNvSpPr>
          <p:nvPr/>
        </p:nvSpPr>
        <p:spPr bwMode="auto">
          <a:xfrm>
            <a:off x="631825" y="5229225"/>
            <a:ext cx="3019425" cy="247650"/>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・表示項目の変更が行えます。</a:t>
            </a:r>
            <a:endParaRPr lang="en-US" altLang="ja-JP" sz="1000" dirty="0">
              <a:solidFill>
                <a:srgbClr val="19027C"/>
              </a:solidFill>
              <a:effectLst>
                <a:outerShdw blurRad="38100" dist="38100" dir="2700000" algn="tl">
                  <a:srgbClr val="C0C0C0"/>
                </a:outerShdw>
              </a:effectLst>
              <a:latin typeface="+mn-lt"/>
              <a:ea typeface="+mn-ea"/>
            </a:endParaRPr>
          </a:p>
        </p:txBody>
      </p:sp>
      <p:sp>
        <p:nvSpPr>
          <p:cNvPr id="11277" name="Text Box 13"/>
          <p:cNvSpPr txBox="1">
            <a:spLocks noChangeArrowheads="1"/>
          </p:cNvSpPr>
          <p:nvPr/>
        </p:nvSpPr>
        <p:spPr bwMode="auto">
          <a:xfrm>
            <a:off x="917575" y="5480050"/>
            <a:ext cx="3673475" cy="554038"/>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お客様の名前や通話時間など、各項目の表示有無や表示順は</a:t>
            </a:r>
            <a:endParaRPr lang="en-US" altLang="ja-JP" sz="1000">
              <a:latin typeface="Calibri" pitchFamily="34" charset="0"/>
            </a:endParaRPr>
          </a:p>
          <a:p>
            <a:pPr eaLnBrk="1" hangingPunct="1"/>
            <a:r>
              <a:rPr lang="ja-JP" altLang="en-US" sz="1000">
                <a:latin typeface="Calibri" pitchFamily="34" charset="0"/>
              </a:rPr>
              <a:t>各クライアント毎に変更する事が可能です。</a:t>
            </a:r>
            <a:endParaRPr lang="en-US" altLang="ja-JP" sz="1000">
              <a:latin typeface="Calibri" pitchFamily="34" charset="0"/>
            </a:endParaRPr>
          </a:p>
          <a:p>
            <a:pPr eaLnBrk="1" hangingPunct="1"/>
            <a:r>
              <a:rPr lang="ja-JP" altLang="en-US" sz="1000">
                <a:latin typeface="Calibri" pitchFamily="34" charset="0"/>
              </a:rPr>
              <a:t>各自必要なデータだけを表示することで画面を有効活用できます。</a:t>
            </a:r>
          </a:p>
        </p:txBody>
      </p:sp>
      <p:sp>
        <p:nvSpPr>
          <p:cNvPr id="26" name="Text Box 6"/>
          <p:cNvSpPr txBox="1">
            <a:spLocks noChangeArrowheads="1"/>
          </p:cNvSpPr>
          <p:nvPr/>
        </p:nvSpPr>
        <p:spPr bwMode="auto">
          <a:xfrm>
            <a:off x="4876801" y="2659063"/>
            <a:ext cx="4811713" cy="246063"/>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・日付や発着信の条件指定はかんたんです。</a:t>
            </a:r>
          </a:p>
        </p:txBody>
      </p:sp>
      <p:sp>
        <p:nvSpPr>
          <p:cNvPr id="11279" name="Text Box 7"/>
          <p:cNvSpPr txBox="1">
            <a:spLocks noChangeArrowheads="1"/>
          </p:cNvSpPr>
          <p:nvPr/>
        </p:nvSpPr>
        <p:spPr bwMode="auto">
          <a:xfrm>
            <a:off x="5154613" y="2905126"/>
            <a:ext cx="4178300" cy="400050"/>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dirty="0">
                <a:latin typeface="Calibri" pitchFamily="34" charset="0"/>
              </a:rPr>
              <a:t>表示期間の指定はカレンダーを表示して該当日付をクリックするだけです。</a:t>
            </a:r>
          </a:p>
          <a:p>
            <a:pPr eaLnBrk="1" hangingPunct="1"/>
            <a:r>
              <a:rPr lang="ja-JP" altLang="en-US" sz="1000" dirty="0">
                <a:latin typeface="Calibri" pitchFamily="34" charset="0"/>
              </a:rPr>
              <a:t>「発信」のみ、「着信」のみの指定もボタンをクリックするだけで可能です。</a:t>
            </a:r>
          </a:p>
        </p:txBody>
      </p:sp>
      <p:sp>
        <p:nvSpPr>
          <p:cNvPr id="28" name="Text Box 8"/>
          <p:cNvSpPr txBox="1">
            <a:spLocks noChangeArrowheads="1"/>
          </p:cNvSpPr>
          <p:nvPr/>
        </p:nvSpPr>
        <p:spPr bwMode="auto">
          <a:xfrm>
            <a:off x="4876801" y="3400322"/>
            <a:ext cx="2986444" cy="246063"/>
          </a:xfrm>
          <a:prstGeom prst="rect">
            <a:avLst/>
          </a:prstGeom>
          <a:noFill/>
          <a:ln w="25400">
            <a:noFill/>
            <a:miter lim="800000"/>
            <a:headEnd/>
            <a:tailEnd/>
          </a:ln>
          <a:effectLst/>
        </p:spPr>
        <p:txBody>
          <a:bodyPr wrap="square"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・細かい条件で表示内容を絞込めます。</a:t>
            </a:r>
          </a:p>
        </p:txBody>
      </p:sp>
      <p:sp>
        <p:nvSpPr>
          <p:cNvPr id="11281" name="Text Box 9"/>
          <p:cNvSpPr txBox="1">
            <a:spLocks noChangeArrowheads="1"/>
          </p:cNvSpPr>
          <p:nvPr/>
        </p:nvSpPr>
        <p:spPr bwMode="auto">
          <a:xfrm>
            <a:off x="5154613" y="3668610"/>
            <a:ext cx="3098849" cy="861762"/>
          </a:xfrm>
          <a:prstGeom prst="rect">
            <a:avLst/>
          </a:prstGeom>
          <a:noFill/>
          <a:ln w="9525">
            <a:noFill/>
            <a:miter lim="800000"/>
            <a:headEnd/>
            <a:tailEnd/>
          </a:ln>
          <a:effectLst>
            <a:prstShdw prst="shdw17" dist="17961" dir="2700000">
              <a:srgbClr val="99997A"/>
            </a:prstShdw>
          </a:effectLst>
        </p:spPr>
        <p:txBody>
          <a:bodyPr wrap="square" lIns="91427" tIns="45714" rIns="91427" bIns="45714">
            <a:spAutoFit/>
          </a:bodyPr>
          <a:lstStyle/>
          <a:p>
            <a:pPr eaLnBrk="1" hangingPunct="1"/>
            <a:r>
              <a:rPr lang="ja-JP" altLang="en-US" sz="1000" dirty="0">
                <a:latin typeface="Calibri" pitchFamily="34" charset="0"/>
              </a:rPr>
              <a:t>画面に表示している項目に応じた条件指定が可能です。</a:t>
            </a:r>
            <a:endParaRPr lang="en-US" altLang="ja-JP" sz="1000" dirty="0">
              <a:latin typeface="Calibri" pitchFamily="34" charset="0"/>
            </a:endParaRPr>
          </a:p>
          <a:p>
            <a:pPr eaLnBrk="1" hangingPunct="1"/>
            <a:r>
              <a:rPr lang="ja-JP" altLang="en-US" sz="1000" dirty="0">
                <a:latin typeface="Calibri" pitchFamily="34" charset="0"/>
              </a:rPr>
              <a:t>お客様の名前や電話番号、受付者などを条件として指定できます。</a:t>
            </a:r>
          </a:p>
          <a:p>
            <a:pPr eaLnBrk="1" hangingPunct="1"/>
            <a:r>
              <a:rPr lang="ja-JP" altLang="en-US" sz="1000" dirty="0">
                <a:latin typeface="Calibri" pitchFamily="34" charset="0"/>
              </a:rPr>
              <a:t>設定した条件を保存し、毎回起動時に指定条件で自動的に絞込みも出来ます。</a:t>
            </a:r>
          </a:p>
        </p:txBody>
      </p:sp>
      <p:pic>
        <p:nvPicPr>
          <p:cNvPr id="11282" name="Picture 4"/>
          <p:cNvPicPr>
            <a:picLocks noChangeAspect="1" noChangeArrowheads="1"/>
          </p:cNvPicPr>
          <p:nvPr/>
        </p:nvPicPr>
        <p:blipFill>
          <a:blip r:embed="rId3" cstate="print"/>
          <a:srcRect/>
          <a:stretch>
            <a:fillRect/>
          </a:stretch>
        </p:blipFill>
        <p:spPr bwMode="auto">
          <a:xfrm>
            <a:off x="8425656" y="3478214"/>
            <a:ext cx="1081087" cy="2006600"/>
          </a:xfrm>
          <a:prstGeom prst="rect">
            <a:avLst/>
          </a:prstGeom>
          <a:noFill/>
          <a:ln w="9525">
            <a:noFill/>
            <a:miter lim="800000"/>
            <a:headEnd/>
            <a:tailEnd/>
          </a:ln>
        </p:spPr>
      </p:pic>
      <p:sp>
        <p:nvSpPr>
          <p:cNvPr id="31" name="Text Box 19"/>
          <p:cNvSpPr txBox="1">
            <a:spLocks noChangeArrowheads="1"/>
          </p:cNvSpPr>
          <p:nvPr/>
        </p:nvSpPr>
        <p:spPr bwMode="auto">
          <a:xfrm>
            <a:off x="4876801" y="4645025"/>
            <a:ext cx="2520950" cy="246063"/>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・項目内の検索や並び替えもできます。</a:t>
            </a:r>
          </a:p>
        </p:txBody>
      </p:sp>
      <p:sp>
        <p:nvSpPr>
          <p:cNvPr id="11284" name="Text Box 20"/>
          <p:cNvSpPr txBox="1">
            <a:spLocks noChangeArrowheads="1"/>
          </p:cNvSpPr>
          <p:nvPr/>
        </p:nvSpPr>
        <p:spPr bwMode="auto">
          <a:xfrm>
            <a:off x="5154613" y="4900613"/>
            <a:ext cx="3303587" cy="400050"/>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項目を指定して昇・降順での並び替え表示が可能です。</a:t>
            </a:r>
            <a:endParaRPr lang="en-US" altLang="ja-JP" sz="1000">
              <a:latin typeface="Calibri" pitchFamily="34" charset="0"/>
            </a:endParaRPr>
          </a:p>
          <a:p>
            <a:pPr eaLnBrk="1" hangingPunct="1"/>
            <a:r>
              <a:rPr lang="ja-JP" altLang="en-US" sz="1000">
                <a:latin typeface="Calibri" pitchFamily="34" charset="0"/>
              </a:rPr>
              <a:t>選択項目内の検索を行う事も可能です。</a:t>
            </a:r>
          </a:p>
        </p:txBody>
      </p:sp>
      <p:pic>
        <p:nvPicPr>
          <p:cNvPr id="11285" name="Picture 7"/>
          <p:cNvPicPr>
            <a:picLocks noChangeAspect="1" noChangeArrowheads="1"/>
          </p:cNvPicPr>
          <p:nvPr/>
        </p:nvPicPr>
        <p:blipFill>
          <a:blip r:embed="rId4" cstate="print"/>
          <a:srcRect/>
          <a:stretch>
            <a:fillRect/>
          </a:stretch>
        </p:blipFill>
        <p:spPr bwMode="auto">
          <a:xfrm>
            <a:off x="5216525" y="5408613"/>
            <a:ext cx="2111375" cy="612775"/>
          </a:xfrm>
          <a:prstGeom prst="rect">
            <a:avLst/>
          </a:prstGeom>
          <a:noFill/>
          <a:ln w="9525">
            <a:noFill/>
            <a:miter lim="800000"/>
            <a:headEnd/>
            <a:tailEnd/>
          </a:ln>
        </p:spPr>
      </p:pic>
      <p:sp>
        <p:nvSpPr>
          <p:cNvPr id="23" name="Text Box 6"/>
          <p:cNvSpPr txBox="1">
            <a:spLocks noChangeArrowheads="1"/>
          </p:cNvSpPr>
          <p:nvPr/>
        </p:nvSpPr>
        <p:spPr bwMode="auto">
          <a:xfrm>
            <a:off x="4876801" y="1946281"/>
            <a:ext cx="4811713" cy="246063"/>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・一覧から選んで通話録音を再生</a:t>
            </a:r>
          </a:p>
        </p:txBody>
      </p:sp>
      <p:sp>
        <p:nvSpPr>
          <p:cNvPr id="29" name="Text Box 7"/>
          <p:cNvSpPr txBox="1">
            <a:spLocks noChangeArrowheads="1"/>
          </p:cNvSpPr>
          <p:nvPr/>
        </p:nvSpPr>
        <p:spPr bwMode="auto">
          <a:xfrm>
            <a:off x="5154613" y="2155728"/>
            <a:ext cx="4178300" cy="553986"/>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dirty="0">
                <a:latin typeface="Calibri" pitchFamily="34" charset="0"/>
              </a:rPr>
              <a:t>発着信記録の一覧から通話録音を再生可能です。</a:t>
            </a:r>
            <a:endParaRPr lang="en-US" altLang="ja-JP" sz="1000" dirty="0">
              <a:latin typeface="Calibri" pitchFamily="34" charset="0"/>
            </a:endParaRPr>
          </a:p>
          <a:p>
            <a:pPr eaLnBrk="1" hangingPunct="1"/>
            <a:r>
              <a:rPr lang="ja-JP" altLang="en-US" sz="1000" dirty="0">
                <a:latin typeface="Calibri" pitchFamily="34" charset="0"/>
              </a:rPr>
              <a:t>発着信日時、電話番号や相手のお名前などが表示されるので目的の</a:t>
            </a:r>
            <a:endParaRPr lang="en-US" altLang="ja-JP" sz="1000" dirty="0">
              <a:latin typeface="Calibri" pitchFamily="34" charset="0"/>
            </a:endParaRPr>
          </a:p>
          <a:p>
            <a:pPr eaLnBrk="1" hangingPunct="1"/>
            <a:r>
              <a:rPr lang="ja-JP" altLang="en-US" sz="1000" dirty="0">
                <a:latin typeface="Calibri" pitchFamily="34" charset="0"/>
              </a:rPr>
              <a:t>発着信履歴をかんたんに探せます。</a:t>
            </a:r>
            <a:endParaRPr lang="en-US" altLang="ja-JP" sz="1000" dirty="0">
              <a:latin typeface="Calibri" pitchFamily="34" charset="0"/>
            </a:endParaRP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33" y="2011674"/>
            <a:ext cx="4025969" cy="22822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ja-JP" altLang="en-US" dirty="0"/>
              <a:t>見えＴＥＬ君の機能　－　ログ閲覧</a:t>
            </a:r>
            <a:r>
              <a:rPr lang="en-US" altLang="ja-JP" sz="1600" dirty="0"/>
              <a:t>( 2 / 3 )</a:t>
            </a:r>
            <a:endParaRPr lang="ja-JP" altLang="en-US" sz="1600" dirty="0"/>
          </a:p>
        </p:txBody>
      </p:sp>
      <p:sp>
        <p:nvSpPr>
          <p:cNvPr id="13315" name="スライド番号プレースホルダ 27"/>
          <p:cNvSpPr>
            <a:spLocks noGrp="1"/>
          </p:cNvSpPr>
          <p:nvPr>
            <p:ph type="sldNum" sz="quarter" idx="12"/>
          </p:nvPr>
        </p:nvSpPr>
        <p:spPr bwMode="auto">
          <a:noFill/>
          <a:ln>
            <a:miter lim="800000"/>
            <a:headEnd/>
            <a:tailEnd/>
          </a:ln>
        </p:spPr>
        <p:txBody>
          <a:bodyPr/>
          <a:lstStyle/>
          <a:p>
            <a:fld id="{F41CC9FC-B1FA-424A-BB2C-179690DCE8DE}" type="slidenum">
              <a:rPr lang="ja-JP" altLang="en-US"/>
              <a:pPr/>
              <a:t>5</a:t>
            </a:fld>
            <a:endParaRPr lang="ja-JP" altLang="en-US"/>
          </a:p>
        </p:txBody>
      </p:sp>
      <p:sp>
        <p:nvSpPr>
          <p:cNvPr id="13316" name="Line 12"/>
          <p:cNvSpPr>
            <a:spLocks noChangeShapeType="1"/>
          </p:cNvSpPr>
          <p:nvPr/>
        </p:nvSpPr>
        <p:spPr bwMode="auto">
          <a:xfrm>
            <a:off x="619125" y="1485900"/>
            <a:ext cx="8597900" cy="0"/>
          </a:xfrm>
          <a:prstGeom prst="line">
            <a:avLst/>
          </a:prstGeom>
          <a:noFill/>
          <a:ln w="9525">
            <a:solidFill>
              <a:srgbClr val="B68116"/>
            </a:solidFill>
            <a:round/>
            <a:headEnd/>
            <a:tailEnd/>
          </a:ln>
          <a:effectLst>
            <a:prstShdw prst="shdw17" dist="17961" dir="2700000">
              <a:srgbClr val="6D4D0D"/>
            </a:prstShdw>
          </a:effectLst>
        </p:spPr>
        <p:txBody>
          <a:bodyPr lIns="91427" tIns="45714" rIns="91427" bIns="45714"/>
          <a:lstStyle/>
          <a:p>
            <a:endParaRPr lang="ja-JP" altLang="en-US"/>
          </a:p>
        </p:txBody>
      </p:sp>
      <p:sp>
        <p:nvSpPr>
          <p:cNvPr id="11" name="Text Box 13"/>
          <p:cNvSpPr txBox="1">
            <a:spLocks noChangeArrowheads="1"/>
          </p:cNvSpPr>
          <p:nvPr/>
        </p:nvSpPr>
        <p:spPr bwMode="auto">
          <a:xfrm>
            <a:off x="827088" y="982663"/>
            <a:ext cx="6608762" cy="430212"/>
          </a:xfrm>
          <a:prstGeom prst="rect">
            <a:avLst/>
          </a:prstGeom>
          <a:noFill/>
          <a:ln w="9525">
            <a:noFill/>
            <a:miter lim="800000"/>
            <a:headEnd/>
            <a:tailEnd/>
          </a:ln>
          <a:effectLst>
            <a:prstShdw prst="shdw17" dist="17961" dir="2700000">
              <a:srgbClr val="FFFFCC">
                <a:gamma/>
                <a:shade val="60000"/>
                <a:invGamma/>
              </a:srgbClr>
            </a:prstShdw>
          </a:effectLst>
        </p:spPr>
        <p:txBody>
          <a:bodyPr wrap="none" lIns="91427" tIns="45714" rIns="91427" bIns="45714">
            <a:spAutoFit/>
          </a:bodyPr>
          <a:lstStyle/>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受付や宛先を入力したり、伝言メモを残す事が可能です。メモの内容を元にメールを作成することも出来ます。</a:t>
            </a:r>
            <a:endParaRPr lang="en-US" altLang="ja-JP" sz="1100" dirty="0">
              <a:solidFill>
                <a:srgbClr val="800000"/>
              </a:solidFill>
              <a:effectLst>
                <a:outerShdw blurRad="38100" dist="38100" dir="2700000" algn="tl">
                  <a:srgbClr val="C0C0C0"/>
                </a:outerShdw>
              </a:effectLst>
              <a:latin typeface="Times New Roman" charset="0"/>
              <a:ea typeface="+mn-ea"/>
            </a:endParaRPr>
          </a:p>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rPr>
              <a:t>発着信ログを分析したり、発着信ログや分析結果をエクスポートすることが可能です。</a:t>
            </a:r>
            <a:endParaRPr lang="en-US" altLang="ja-JP" sz="1100" dirty="0">
              <a:solidFill>
                <a:srgbClr val="800000"/>
              </a:solidFill>
              <a:effectLst>
                <a:outerShdw blurRad="38100" dist="38100" dir="2700000" algn="tl">
                  <a:srgbClr val="C0C0C0"/>
                </a:outerShdw>
              </a:effectLst>
              <a:latin typeface="Times New Roman" charset="0"/>
            </a:endParaRPr>
          </a:p>
        </p:txBody>
      </p:sp>
      <p:sp>
        <p:nvSpPr>
          <p:cNvPr id="14" name="Text Box 16"/>
          <p:cNvSpPr txBox="1">
            <a:spLocks noChangeArrowheads="1"/>
          </p:cNvSpPr>
          <p:nvPr/>
        </p:nvSpPr>
        <p:spPr bwMode="auto">
          <a:xfrm>
            <a:off x="647700" y="1671638"/>
            <a:ext cx="3019425"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・電話受付者の入力が簡単にできます。</a:t>
            </a:r>
          </a:p>
        </p:txBody>
      </p:sp>
      <p:sp>
        <p:nvSpPr>
          <p:cNvPr id="13319" name="Text Box 17"/>
          <p:cNvSpPr txBox="1">
            <a:spLocks noChangeArrowheads="1"/>
          </p:cNvSpPr>
          <p:nvPr/>
        </p:nvSpPr>
        <p:spPr bwMode="auto">
          <a:xfrm>
            <a:off x="879475" y="1930400"/>
            <a:ext cx="4816475" cy="400050"/>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dirty="0">
                <a:latin typeface="Calibri" pitchFamily="34" charset="0"/>
              </a:rPr>
              <a:t>ログ画面上の「受付」ボタンをクリックするだけで受付者をワンタッチで入力可能です。</a:t>
            </a:r>
            <a:br>
              <a:rPr lang="ja-JP" altLang="en-US" sz="1000" dirty="0">
                <a:latin typeface="Calibri" pitchFamily="34" charset="0"/>
              </a:rPr>
            </a:br>
            <a:r>
              <a:rPr lang="ja-JP" altLang="en-US" sz="1000" dirty="0">
                <a:latin typeface="Calibri" pitchFamily="34" charset="0"/>
              </a:rPr>
              <a:t>受付者入力を徹底する事で、より正確な受付者別分析データを集計する事ができます。</a:t>
            </a:r>
          </a:p>
        </p:txBody>
      </p:sp>
      <p:sp>
        <p:nvSpPr>
          <p:cNvPr id="16" name="Text Box 18"/>
          <p:cNvSpPr txBox="1">
            <a:spLocks noChangeArrowheads="1"/>
          </p:cNvSpPr>
          <p:nvPr/>
        </p:nvSpPr>
        <p:spPr bwMode="auto">
          <a:xfrm>
            <a:off x="647700" y="2443163"/>
            <a:ext cx="3019425"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・対応が必要な用件には“要対応”マーク。</a:t>
            </a:r>
          </a:p>
        </p:txBody>
      </p:sp>
      <p:sp>
        <p:nvSpPr>
          <p:cNvPr id="13321" name="Text Box 19"/>
          <p:cNvSpPr txBox="1">
            <a:spLocks noChangeArrowheads="1"/>
          </p:cNvSpPr>
          <p:nvPr/>
        </p:nvSpPr>
        <p:spPr bwMode="auto">
          <a:xfrm>
            <a:off x="879475" y="2709863"/>
            <a:ext cx="4673600" cy="400050"/>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「至急連絡が欲しい」、「見積もりを送って欲しい」等の対応が必要な用件には要対応マークをつけて他の履歴より目立たせる事が出来ます。マークの取り消しも簡単です。</a:t>
            </a:r>
          </a:p>
        </p:txBody>
      </p:sp>
      <p:sp>
        <p:nvSpPr>
          <p:cNvPr id="26" name="Text Box 34"/>
          <p:cNvSpPr txBox="1">
            <a:spLocks noChangeArrowheads="1"/>
          </p:cNvSpPr>
          <p:nvPr/>
        </p:nvSpPr>
        <p:spPr bwMode="auto">
          <a:xfrm>
            <a:off x="647700" y="3213100"/>
            <a:ext cx="3019425" cy="247650"/>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・宛先、伝言メモを残してメールでお知らせできます。</a:t>
            </a:r>
          </a:p>
        </p:txBody>
      </p:sp>
      <p:sp>
        <p:nvSpPr>
          <p:cNvPr id="13323" name="Text Box 35"/>
          <p:cNvSpPr txBox="1">
            <a:spLocks noChangeArrowheads="1"/>
          </p:cNvSpPr>
          <p:nvPr/>
        </p:nvSpPr>
        <p:spPr bwMode="auto">
          <a:xfrm>
            <a:off x="879475" y="3486150"/>
            <a:ext cx="3530600" cy="554038"/>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各履歴に「誰あての電話か」を記録できます。</a:t>
            </a:r>
            <a:endParaRPr lang="en-US" altLang="ja-JP" sz="1000">
              <a:latin typeface="Calibri" pitchFamily="34" charset="0"/>
            </a:endParaRPr>
          </a:p>
          <a:p>
            <a:pPr eaLnBrk="1" hangingPunct="1"/>
            <a:r>
              <a:rPr lang="ja-JP" altLang="en-US" sz="1000">
                <a:latin typeface="Calibri" pitchFamily="34" charset="0"/>
              </a:rPr>
              <a:t>また、伝言メモを残したり、メモの内容でメールを作成する事が出来ます。もうデスクにメモを貼り付けに行く必要はありません。</a:t>
            </a:r>
          </a:p>
        </p:txBody>
      </p:sp>
      <p:pic>
        <p:nvPicPr>
          <p:cNvPr id="14357" name="Picture 4" descr="C:\Users\simamura.SUCC\Documents\資料用画像\use.gif"/>
          <p:cNvPicPr>
            <a:picLocks noChangeAspect="1" noChangeArrowheads="1"/>
          </p:cNvPicPr>
          <p:nvPr/>
        </p:nvPicPr>
        <p:blipFill>
          <a:blip r:embed="rId3" cstate="print"/>
          <a:srcRect/>
          <a:stretch>
            <a:fillRect/>
          </a:stretch>
        </p:blipFill>
        <p:spPr bwMode="auto">
          <a:xfrm>
            <a:off x="5743575" y="1971675"/>
            <a:ext cx="2376488" cy="303213"/>
          </a:xfrm>
          <a:prstGeom prst="rect">
            <a:avLst/>
          </a:prstGeom>
          <a:noFill/>
          <a:ln w="6350">
            <a:solidFill>
              <a:schemeClr val="accent1">
                <a:lumMod val="75000"/>
              </a:schemeClr>
            </a:solidFill>
            <a:miter lim="800000"/>
            <a:headEnd/>
            <a:tailEnd/>
          </a:ln>
        </p:spPr>
      </p:pic>
      <p:pic>
        <p:nvPicPr>
          <p:cNvPr id="13325" name="Picture 8" descr="C:\Users\simamura.SUCC\Documents\資料用画像\logmemo.gif"/>
          <p:cNvPicPr>
            <a:picLocks noChangeAspect="1" noChangeArrowheads="1"/>
          </p:cNvPicPr>
          <p:nvPr/>
        </p:nvPicPr>
        <p:blipFill>
          <a:blip r:embed="rId4" cstate="print"/>
          <a:srcRect/>
          <a:stretch>
            <a:fillRect/>
          </a:stretch>
        </p:blipFill>
        <p:spPr bwMode="auto">
          <a:xfrm>
            <a:off x="4592638" y="3213100"/>
            <a:ext cx="2376487" cy="1052513"/>
          </a:xfrm>
          <a:prstGeom prst="rect">
            <a:avLst/>
          </a:prstGeom>
          <a:noFill/>
          <a:ln w="9525">
            <a:noFill/>
            <a:miter lim="800000"/>
            <a:headEnd/>
            <a:tailEnd/>
          </a:ln>
        </p:spPr>
      </p:pic>
      <p:sp>
        <p:nvSpPr>
          <p:cNvPr id="27" name="Text Box 19"/>
          <p:cNvSpPr txBox="1">
            <a:spLocks noChangeArrowheads="1"/>
          </p:cNvSpPr>
          <p:nvPr/>
        </p:nvSpPr>
        <p:spPr bwMode="auto">
          <a:xfrm>
            <a:off x="647700" y="4149725"/>
            <a:ext cx="3019425" cy="246063"/>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a:t>
            </a:r>
            <a:r>
              <a:rPr lang="en-US" altLang="ja-JP" sz="1000" dirty="0">
                <a:solidFill>
                  <a:srgbClr val="19027C"/>
                </a:solidFill>
                <a:effectLst>
                  <a:outerShdw blurRad="38100" dist="38100" dir="2700000" algn="tl">
                    <a:srgbClr val="C0C0C0"/>
                  </a:outerShdw>
                </a:effectLst>
                <a:latin typeface="+mn-lt"/>
                <a:ea typeface="+mn-ea"/>
              </a:rPr>
              <a:t>10</a:t>
            </a:r>
            <a:r>
              <a:rPr lang="ja-JP" altLang="en-US" sz="1000" dirty="0">
                <a:solidFill>
                  <a:srgbClr val="19027C"/>
                </a:solidFill>
                <a:effectLst>
                  <a:outerShdw blurRad="38100" dist="38100" dir="2700000" algn="tl">
                    <a:srgbClr val="C0C0C0"/>
                  </a:outerShdw>
                </a:effectLst>
                <a:latin typeface="+mn-lt"/>
                <a:ea typeface="+mn-ea"/>
              </a:rPr>
              <a:t>種類のログ分析が可能です。</a:t>
            </a:r>
          </a:p>
        </p:txBody>
      </p:sp>
      <p:sp>
        <p:nvSpPr>
          <p:cNvPr id="13327" name="Text Box 21"/>
          <p:cNvSpPr txBox="1">
            <a:spLocks noChangeArrowheads="1"/>
          </p:cNvSpPr>
          <p:nvPr/>
        </p:nvSpPr>
        <p:spPr bwMode="auto">
          <a:xfrm>
            <a:off x="879475" y="4410075"/>
            <a:ext cx="4071938" cy="862013"/>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月別・日付別・曜日別・時間帯別・相手名称別・部署名別・転送元名称別・</a:t>
            </a:r>
            <a:endParaRPr lang="en-US" altLang="ja-JP" sz="1000">
              <a:latin typeface="Calibri" pitchFamily="34" charset="0"/>
            </a:endParaRPr>
          </a:p>
          <a:p>
            <a:pPr eaLnBrk="1" hangingPunct="1"/>
            <a:r>
              <a:rPr lang="ja-JP" altLang="en-US" sz="1000">
                <a:latin typeface="Calibri" pitchFamily="34" charset="0"/>
              </a:rPr>
              <a:t>受付別・宛先別・呼出時間別・通話時間別等のログ分析が可能です。</a:t>
            </a:r>
            <a:endParaRPr lang="en-US" altLang="ja-JP" sz="1000">
              <a:latin typeface="Calibri" pitchFamily="34" charset="0"/>
            </a:endParaRPr>
          </a:p>
          <a:p>
            <a:pPr eaLnBrk="1" hangingPunct="1"/>
            <a:endParaRPr lang="en-US" altLang="ja-JP" sz="1000">
              <a:latin typeface="Calibri" pitchFamily="34" charset="0"/>
            </a:endParaRPr>
          </a:p>
          <a:p>
            <a:pPr eaLnBrk="1" hangingPunct="1"/>
            <a:r>
              <a:rPr lang="ja-JP" altLang="en-US" sz="1000">
                <a:latin typeface="Calibri" pitchFamily="34" charset="0"/>
              </a:rPr>
              <a:t>着信数・発信数の集計や、電話に出るまでの平均呼び出し時間、</a:t>
            </a:r>
            <a:endParaRPr lang="en-US" altLang="ja-JP" sz="1000">
              <a:latin typeface="Calibri" pitchFamily="34" charset="0"/>
            </a:endParaRPr>
          </a:p>
          <a:p>
            <a:pPr eaLnBrk="1" hangingPunct="1"/>
            <a:r>
              <a:rPr lang="ja-JP" altLang="en-US" sz="1000">
                <a:latin typeface="Calibri" pitchFamily="34" charset="0"/>
              </a:rPr>
              <a:t>平均通話時間などが集計できます。</a:t>
            </a:r>
          </a:p>
        </p:txBody>
      </p:sp>
      <p:sp>
        <p:nvSpPr>
          <p:cNvPr id="32" name="Text Box 10"/>
          <p:cNvSpPr txBox="1">
            <a:spLocks noChangeArrowheads="1"/>
          </p:cNvSpPr>
          <p:nvPr/>
        </p:nvSpPr>
        <p:spPr bwMode="auto">
          <a:xfrm>
            <a:off x="647700" y="5373688"/>
            <a:ext cx="3019425"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・ログデータのＣＳＶ出力が可能です。</a:t>
            </a:r>
          </a:p>
        </p:txBody>
      </p:sp>
      <p:sp>
        <p:nvSpPr>
          <p:cNvPr id="13330" name="Text Box 11"/>
          <p:cNvSpPr txBox="1">
            <a:spLocks noChangeArrowheads="1"/>
          </p:cNvSpPr>
          <p:nvPr/>
        </p:nvSpPr>
        <p:spPr bwMode="auto">
          <a:xfrm>
            <a:off x="879475" y="5662613"/>
            <a:ext cx="3740150" cy="554037"/>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発着信ログや分析結果をＣＳＶ形式で保存することが可能です。</a:t>
            </a:r>
            <a:endParaRPr lang="en-US" altLang="ja-JP" sz="1000">
              <a:latin typeface="Calibri" pitchFamily="34" charset="0"/>
            </a:endParaRPr>
          </a:p>
          <a:p>
            <a:pPr eaLnBrk="1" hangingPunct="1"/>
            <a:r>
              <a:rPr lang="ja-JP" altLang="en-US" sz="1000">
                <a:latin typeface="Calibri" pitchFamily="34" charset="0"/>
              </a:rPr>
              <a:t>エクセルやアクセスなどを用いてのより詳細な分析や管理などに</a:t>
            </a:r>
            <a:endParaRPr lang="en-US" altLang="ja-JP" sz="1000">
              <a:latin typeface="Calibri" pitchFamily="34" charset="0"/>
            </a:endParaRPr>
          </a:p>
          <a:p>
            <a:pPr eaLnBrk="1" hangingPunct="1"/>
            <a:r>
              <a:rPr lang="ja-JP" altLang="en-US" sz="1000">
                <a:latin typeface="Calibri" pitchFamily="34" charset="0"/>
              </a:rPr>
              <a:t>活用することができます。</a:t>
            </a:r>
          </a:p>
        </p:txBody>
      </p:sp>
      <p:pic>
        <p:nvPicPr>
          <p:cNvPr id="13331" name="Picture 11" descr="C:\Users\simamura.SUCC\Documents\資料用画像\mail.gif"/>
          <p:cNvPicPr>
            <a:picLocks noChangeAspect="1" noChangeArrowheads="1"/>
          </p:cNvPicPr>
          <p:nvPr/>
        </p:nvPicPr>
        <p:blipFill>
          <a:blip r:embed="rId5" cstate="print"/>
          <a:srcRect/>
          <a:stretch>
            <a:fillRect/>
          </a:stretch>
        </p:blipFill>
        <p:spPr bwMode="auto">
          <a:xfrm>
            <a:off x="6751638" y="2841625"/>
            <a:ext cx="2449512" cy="1452563"/>
          </a:xfrm>
          <a:prstGeom prst="rect">
            <a:avLst/>
          </a:prstGeom>
          <a:noFill/>
          <a:ln w="9525">
            <a:noFill/>
            <a:miter lim="800000"/>
            <a:headEnd/>
            <a:tailEnd/>
          </a:ln>
        </p:spPr>
      </p:pic>
      <p:sp>
        <p:nvSpPr>
          <p:cNvPr id="13332" name="Line 15"/>
          <p:cNvSpPr>
            <a:spLocks noChangeShapeType="1"/>
          </p:cNvSpPr>
          <p:nvPr/>
        </p:nvSpPr>
        <p:spPr bwMode="auto">
          <a:xfrm>
            <a:off x="6275388" y="4156075"/>
            <a:ext cx="549275" cy="0"/>
          </a:xfrm>
          <a:prstGeom prst="line">
            <a:avLst/>
          </a:prstGeom>
          <a:noFill/>
          <a:ln w="25400">
            <a:solidFill>
              <a:srgbClr val="FF0000"/>
            </a:solidFill>
            <a:round/>
            <a:headEnd/>
            <a:tailEnd type="triangle" w="med" len="med"/>
          </a:ln>
        </p:spPr>
        <p:txBody>
          <a:bodyPr lIns="91427" tIns="45714" rIns="91427" bIns="45714">
            <a:spAutoFit/>
          </a:bodyPr>
          <a:lstStyle/>
          <a:p>
            <a:endParaRPr lang="ja-JP" altLang="en-US"/>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6372" y="4527405"/>
            <a:ext cx="4234778" cy="14893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ja-JP" altLang="en-US" dirty="0"/>
              <a:t>見えＴＥＬ君の機能　－　ログ閲覧</a:t>
            </a:r>
            <a:r>
              <a:rPr lang="en-US" altLang="ja-JP" sz="1600" dirty="0"/>
              <a:t>( 3 / 3 )</a:t>
            </a:r>
            <a:endParaRPr lang="ja-JP" altLang="en-US" sz="1600" dirty="0"/>
          </a:p>
        </p:txBody>
      </p:sp>
      <p:sp>
        <p:nvSpPr>
          <p:cNvPr id="15363" name="スライド番号プレースホルダ 7"/>
          <p:cNvSpPr>
            <a:spLocks noGrp="1"/>
          </p:cNvSpPr>
          <p:nvPr>
            <p:ph type="sldNum" sz="quarter" idx="12"/>
          </p:nvPr>
        </p:nvSpPr>
        <p:spPr bwMode="auto">
          <a:noFill/>
          <a:ln>
            <a:miter lim="800000"/>
            <a:headEnd/>
            <a:tailEnd/>
          </a:ln>
        </p:spPr>
        <p:txBody>
          <a:bodyPr/>
          <a:lstStyle/>
          <a:p>
            <a:fld id="{CF293FB0-6BB9-4E70-AACD-F0DBC614CDCD}" type="slidenum">
              <a:rPr lang="ja-JP" altLang="en-US"/>
              <a:pPr/>
              <a:t>6</a:t>
            </a:fld>
            <a:endParaRPr lang="ja-JP" altLang="en-US"/>
          </a:p>
        </p:txBody>
      </p:sp>
      <p:sp>
        <p:nvSpPr>
          <p:cNvPr id="3" name="Text Box 3"/>
          <p:cNvSpPr txBox="1">
            <a:spLocks noChangeArrowheads="1"/>
          </p:cNvSpPr>
          <p:nvPr/>
        </p:nvSpPr>
        <p:spPr bwMode="auto">
          <a:xfrm>
            <a:off x="665163" y="1630363"/>
            <a:ext cx="5943600" cy="2060575"/>
          </a:xfrm>
          <a:prstGeom prst="rect">
            <a:avLst/>
          </a:prstGeom>
          <a:noFill/>
          <a:ln w="9525">
            <a:noFill/>
            <a:miter lim="800000"/>
            <a:headEnd/>
            <a:tailEnd/>
          </a:ln>
        </p:spPr>
        <p:txBody>
          <a:bodyPr lIns="91427" tIns="45714" rIns="91427" bIns="45714">
            <a:spAutoFit/>
          </a:bodyPr>
          <a:lstStyle/>
          <a:p>
            <a:pPr defTabSz="970050">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・通話に全く影響を与えることなく、通話内容をサーバーのハードディスクに録音・保存することが可能です。</a:t>
            </a:r>
            <a:endParaRPr lang="en-US" altLang="ja-JP" sz="1000" dirty="0">
              <a:solidFill>
                <a:srgbClr val="19027C"/>
              </a:solidFill>
              <a:effectLst>
                <a:outerShdw blurRad="38100" dist="38100" dir="2700000" algn="tl">
                  <a:srgbClr val="C0C0C0"/>
                </a:outerShdw>
              </a:effectLst>
              <a:latin typeface="+mn-lt"/>
              <a:ea typeface="+mn-ea"/>
            </a:endParaRPr>
          </a:p>
          <a:p>
            <a:pPr defTabSz="970050">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・録音した音声はクライアントパソコンで再生、確認することができます。</a:t>
            </a:r>
            <a:endParaRPr lang="en-US" altLang="ja-JP" sz="1000" dirty="0">
              <a:solidFill>
                <a:srgbClr val="19027C"/>
              </a:solidFill>
              <a:effectLst>
                <a:outerShdw blurRad="38100" dist="38100" dir="2700000" algn="tl">
                  <a:srgbClr val="C0C0C0"/>
                </a:outerShdw>
              </a:effectLst>
              <a:latin typeface="+mn-lt"/>
              <a:ea typeface="+mn-ea"/>
            </a:endParaRPr>
          </a:p>
          <a:p>
            <a:pPr defTabSz="970050">
              <a:spcBef>
                <a:spcPts val="0"/>
              </a:spcBef>
              <a:spcAft>
                <a:spcPts val="0"/>
              </a:spcAft>
              <a:defRPr/>
            </a:pPr>
            <a:endParaRPr lang="ja-JP" altLang="en-US" sz="1000" dirty="0">
              <a:solidFill>
                <a:srgbClr val="19027C"/>
              </a:solidFill>
              <a:effectLst>
                <a:outerShdw blurRad="38100" dist="38100" dir="2700000" algn="tl">
                  <a:srgbClr val="C0C0C0"/>
                </a:outerShdw>
              </a:effectLst>
              <a:latin typeface="+mn-lt"/>
              <a:ea typeface="+mn-ea"/>
            </a:endParaRPr>
          </a:p>
          <a:p>
            <a:pPr defTabSz="970050">
              <a:spcBef>
                <a:spcPts val="0"/>
              </a:spcBef>
              <a:spcAft>
                <a:spcPts val="0"/>
              </a:spcAft>
              <a:defRPr/>
            </a:pPr>
            <a:endParaRPr kumimoji="0" lang="ja-JP" altLang="en-US" sz="1000" b="1" dirty="0">
              <a:solidFill>
                <a:srgbClr val="444444"/>
              </a:solidFill>
              <a:latin typeface="Times New Roman" charset="0"/>
              <a:ea typeface="+mn-ea"/>
            </a:endParaRPr>
          </a:p>
          <a:p>
            <a:pPr defTabSz="970050">
              <a:spcBef>
                <a:spcPts val="0"/>
              </a:spcBef>
              <a:spcAft>
                <a:spcPts val="0"/>
              </a:spcAft>
              <a:defRPr/>
            </a:pPr>
            <a:r>
              <a:rPr kumimoji="0" lang="ja-JP" altLang="en-US" sz="1000" b="1" dirty="0">
                <a:solidFill>
                  <a:srgbClr val="444444"/>
                </a:solidFill>
                <a:latin typeface="Times New Roman" charset="0"/>
                <a:ea typeface="+mn-ea"/>
              </a:rPr>
              <a:t>機能</a:t>
            </a:r>
            <a:r>
              <a:rPr kumimoji="0" lang="ja-JP" altLang="en-US" sz="1000" b="1" dirty="0">
                <a:solidFill>
                  <a:srgbClr val="008080"/>
                </a:solidFill>
                <a:latin typeface="Times New Roman" charset="0"/>
                <a:ea typeface="+mn-ea"/>
              </a:rPr>
              <a:t>　</a:t>
            </a:r>
            <a:r>
              <a:rPr kumimoji="0" lang="ja-JP" altLang="en-US" sz="1000" dirty="0">
                <a:solidFill>
                  <a:srgbClr val="000099"/>
                </a:solidFill>
                <a:latin typeface="Times New Roman" charset="0"/>
                <a:ea typeface="+mn-ea"/>
              </a:rPr>
              <a:t>●全回線同時録音が可能です。</a:t>
            </a:r>
            <a:endParaRPr kumimoji="0" lang="en-US" altLang="ja-JP" sz="1000" dirty="0">
              <a:solidFill>
                <a:srgbClr val="000099"/>
              </a:solidFill>
              <a:latin typeface="Times New Roman" charset="0"/>
              <a:ea typeface="+mn-ea"/>
            </a:endParaRPr>
          </a:p>
          <a:p>
            <a:pPr defTabSz="970050">
              <a:spcBef>
                <a:spcPts val="0"/>
              </a:spcBef>
              <a:spcAft>
                <a:spcPts val="0"/>
              </a:spcAft>
              <a:defRPr/>
            </a:pPr>
            <a:br>
              <a:rPr kumimoji="0" lang="ja-JP" altLang="en-US" sz="1000" dirty="0">
                <a:solidFill>
                  <a:srgbClr val="000099"/>
                </a:solidFill>
                <a:latin typeface="Times New Roman" charset="0"/>
                <a:ea typeface="+mn-ea"/>
              </a:rPr>
            </a:br>
            <a:r>
              <a:rPr kumimoji="0" lang="ja-JP" altLang="en-US" sz="1000" dirty="0">
                <a:solidFill>
                  <a:srgbClr val="000099"/>
                </a:solidFill>
                <a:latin typeface="Times New Roman" charset="0"/>
                <a:ea typeface="+mn-ea"/>
              </a:rPr>
              <a:t>　　　　●発着信全通話録音ができます。</a:t>
            </a:r>
            <a:endParaRPr kumimoji="0" lang="en-US" altLang="ja-JP" sz="1000" dirty="0">
              <a:solidFill>
                <a:srgbClr val="000099"/>
              </a:solidFill>
              <a:latin typeface="Times New Roman" charset="0"/>
              <a:ea typeface="+mn-ea"/>
            </a:endParaRPr>
          </a:p>
          <a:p>
            <a:pPr defTabSz="970050">
              <a:spcBef>
                <a:spcPts val="0"/>
              </a:spcBef>
              <a:spcAft>
                <a:spcPts val="0"/>
              </a:spcAft>
              <a:defRPr/>
            </a:pPr>
            <a:br>
              <a:rPr kumimoji="0" lang="ja-JP" altLang="en-US" sz="1000" dirty="0">
                <a:solidFill>
                  <a:srgbClr val="000099"/>
                </a:solidFill>
                <a:latin typeface="Times New Roman" charset="0"/>
                <a:ea typeface="+mn-ea"/>
              </a:rPr>
            </a:br>
            <a:r>
              <a:rPr kumimoji="0" lang="ja-JP" altLang="en-US" sz="1000" dirty="0">
                <a:solidFill>
                  <a:srgbClr val="000099"/>
                </a:solidFill>
                <a:latin typeface="Times New Roman" charset="0"/>
                <a:ea typeface="+mn-ea"/>
              </a:rPr>
              <a:t>　　　　●ログ閲覧画面から再生ができます。</a:t>
            </a:r>
          </a:p>
          <a:p>
            <a:pPr defTabSz="970050">
              <a:spcBef>
                <a:spcPts val="0"/>
              </a:spcBef>
              <a:spcAft>
                <a:spcPts val="0"/>
              </a:spcAft>
              <a:defRPr/>
            </a:pPr>
            <a:endParaRPr kumimoji="0" lang="ja-JP" altLang="en-US" sz="1000" b="1" dirty="0">
              <a:solidFill>
                <a:srgbClr val="444444"/>
              </a:solidFill>
              <a:latin typeface="Times New Roman" charset="0"/>
              <a:ea typeface="+mn-ea"/>
            </a:endParaRPr>
          </a:p>
          <a:p>
            <a:pPr defTabSz="970050">
              <a:spcBef>
                <a:spcPts val="0"/>
              </a:spcBef>
              <a:spcAft>
                <a:spcPts val="0"/>
              </a:spcAft>
              <a:defRPr/>
            </a:pPr>
            <a:r>
              <a:rPr kumimoji="0" lang="ja-JP" altLang="en-US" sz="1400" b="1" dirty="0">
                <a:solidFill>
                  <a:srgbClr val="000099"/>
                </a:solidFill>
                <a:latin typeface="Times New Roman" charset="0"/>
                <a:ea typeface="+mn-ea"/>
              </a:rPr>
              <a:t>　　　　　　　　　　　　　　　　　　　　　　　　　</a:t>
            </a:r>
          </a:p>
          <a:p>
            <a:pPr defTabSz="970050">
              <a:spcBef>
                <a:spcPts val="0"/>
              </a:spcBef>
              <a:spcAft>
                <a:spcPts val="0"/>
              </a:spcAft>
              <a:defRPr/>
            </a:pPr>
            <a:r>
              <a:rPr kumimoji="0" lang="ja-JP" altLang="en-US" sz="1400" dirty="0">
                <a:latin typeface="Times New Roman" charset="0"/>
                <a:ea typeface="+mn-ea"/>
              </a:rPr>
              <a:t>　　　　　　　　　　　　　　　　　　　　　　　　　　　　　　　　　　　　　　　　　　　　　　　　　　　　　　　　　　　　　　　　　　　　　　　　　　　　　</a:t>
            </a:r>
          </a:p>
        </p:txBody>
      </p:sp>
      <p:sp>
        <p:nvSpPr>
          <p:cNvPr id="15365" name="Line 5"/>
          <p:cNvSpPr>
            <a:spLocks noChangeShapeType="1"/>
          </p:cNvSpPr>
          <p:nvPr/>
        </p:nvSpPr>
        <p:spPr bwMode="auto">
          <a:xfrm>
            <a:off x="619125" y="1485900"/>
            <a:ext cx="8597900" cy="0"/>
          </a:xfrm>
          <a:prstGeom prst="line">
            <a:avLst/>
          </a:prstGeom>
          <a:noFill/>
          <a:ln w="9525">
            <a:solidFill>
              <a:srgbClr val="B68116"/>
            </a:solidFill>
            <a:round/>
            <a:headEnd/>
            <a:tailEnd/>
          </a:ln>
          <a:effectLst>
            <a:prstShdw prst="shdw17" dist="17961" dir="2700000">
              <a:srgbClr val="6D4D0D"/>
            </a:prstShdw>
          </a:effectLst>
        </p:spPr>
        <p:txBody>
          <a:bodyPr lIns="91427" tIns="45714" rIns="91427" bIns="45714"/>
          <a:lstStyle/>
          <a:p>
            <a:endParaRPr lang="ja-JP" altLang="en-US"/>
          </a:p>
        </p:txBody>
      </p:sp>
      <p:sp>
        <p:nvSpPr>
          <p:cNvPr id="5" name="Text Box 4"/>
          <p:cNvSpPr txBox="1">
            <a:spLocks noChangeArrowheads="1"/>
          </p:cNvSpPr>
          <p:nvPr/>
        </p:nvSpPr>
        <p:spPr bwMode="auto">
          <a:xfrm>
            <a:off x="827088" y="982663"/>
            <a:ext cx="4830762" cy="430212"/>
          </a:xfrm>
          <a:prstGeom prst="rect">
            <a:avLst/>
          </a:prstGeom>
          <a:noFill/>
          <a:ln w="9525">
            <a:noFill/>
            <a:miter lim="800000"/>
            <a:headEnd/>
            <a:tailEnd/>
          </a:ln>
          <a:effectLst>
            <a:prstShdw prst="shdw17" dist="17961" dir="2700000">
              <a:srgbClr val="FFFFCC">
                <a:gamma/>
                <a:shade val="60000"/>
                <a:invGamma/>
              </a:srgbClr>
            </a:prstShdw>
          </a:effectLst>
        </p:spPr>
        <p:txBody>
          <a:bodyPr wrap="none" lIns="91427" tIns="45714" rIns="91427" bIns="45714">
            <a:spAutoFit/>
          </a:bodyPr>
          <a:lstStyle/>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すべての通話が自動で録音されるため、聞き逃し・聞き間違いを防止できます。</a:t>
            </a:r>
            <a:endParaRPr lang="en-US" altLang="ja-JP" sz="1100" dirty="0">
              <a:solidFill>
                <a:srgbClr val="800000"/>
              </a:solidFill>
              <a:effectLst>
                <a:outerShdw blurRad="38100" dist="38100" dir="2700000" algn="tl">
                  <a:srgbClr val="C0C0C0"/>
                </a:outerShdw>
              </a:effectLst>
              <a:latin typeface="Times New Roman" charset="0"/>
              <a:ea typeface="+mn-ea"/>
            </a:endParaRPr>
          </a:p>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録音データは自動的に削除したり、バックアップを行う事が可能です。</a:t>
            </a:r>
          </a:p>
        </p:txBody>
      </p:sp>
      <p:sp>
        <p:nvSpPr>
          <p:cNvPr id="15367" name="正方形/長方形 8"/>
          <p:cNvSpPr>
            <a:spLocks noChangeArrowheads="1"/>
          </p:cNvSpPr>
          <p:nvPr/>
        </p:nvSpPr>
        <p:spPr bwMode="auto">
          <a:xfrm>
            <a:off x="3295650" y="2228850"/>
            <a:ext cx="4392613" cy="1077218"/>
          </a:xfrm>
          <a:prstGeom prst="rect">
            <a:avLst/>
          </a:prstGeom>
          <a:noFill/>
          <a:ln w="9525">
            <a:noFill/>
            <a:miter lim="800000"/>
            <a:headEnd/>
            <a:tailEnd/>
          </a:ln>
        </p:spPr>
        <p:txBody>
          <a:bodyPr>
            <a:spAutoFit/>
          </a:bodyPr>
          <a:lstStyle/>
          <a:p>
            <a:pPr defTabSz="969963"/>
            <a:r>
              <a:rPr kumimoji="0" lang="ja-JP" altLang="en-US" sz="1000" b="1" dirty="0">
                <a:solidFill>
                  <a:srgbClr val="444444"/>
                </a:solidFill>
                <a:latin typeface="Times New Roman" pitchFamily="18" charset="0"/>
              </a:rPr>
              <a:t>効果</a:t>
            </a:r>
            <a:r>
              <a:rPr kumimoji="0" lang="ja-JP" altLang="en-US" sz="900" dirty="0">
                <a:solidFill>
                  <a:srgbClr val="444444"/>
                </a:solidFill>
                <a:latin typeface="Times New Roman" pitchFamily="18" charset="0"/>
              </a:rPr>
              <a:t>　</a:t>
            </a:r>
            <a:r>
              <a:rPr kumimoji="0" lang="ja-JP" altLang="en-US" sz="900" dirty="0">
                <a:solidFill>
                  <a:srgbClr val="000099"/>
                </a:solidFill>
                <a:latin typeface="Times New Roman" pitchFamily="18" charset="0"/>
              </a:rPr>
              <a:t>■電話応対に関する社員教育に活用できます。</a:t>
            </a:r>
            <a:endParaRPr kumimoji="0" lang="en-US" altLang="ja-JP" sz="900" dirty="0">
              <a:solidFill>
                <a:srgbClr val="000099"/>
              </a:solidFill>
              <a:latin typeface="Times New Roman" pitchFamily="18" charset="0"/>
            </a:endParaRPr>
          </a:p>
          <a:p>
            <a:pPr defTabSz="969963"/>
            <a:endParaRPr kumimoji="0" lang="ja-JP" altLang="en-US" sz="900" dirty="0">
              <a:solidFill>
                <a:srgbClr val="000099"/>
              </a:solidFill>
              <a:latin typeface="Times New Roman" pitchFamily="18" charset="0"/>
            </a:endParaRPr>
          </a:p>
          <a:p>
            <a:pPr defTabSz="969963"/>
            <a:r>
              <a:rPr kumimoji="0" lang="ja-JP" altLang="en-US" sz="900" dirty="0">
                <a:solidFill>
                  <a:srgbClr val="000099"/>
                </a:solidFill>
                <a:latin typeface="Times New Roman" pitchFamily="18" charset="0"/>
              </a:rPr>
              <a:t>　　　　■有効な情報や大事な用件の保存ができます。</a:t>
            </a:r>
            <a:endParaRPr kumimoji="0" lang="en-US" altLang="ja-JP" sz="900" dirty="0">
              <a:solidFill>
                <a:srgbClr val="000099"/>
              </a:solidFill>
              <a:latin typeface="Times New Roman" pitchFamily="18" charset="0"/>
            </a:endParaRPr>
          </a:p>
          <a:p>
            <a:pPr defTabSz="969963"/>
            <a:endParaRPr kumimoji="0" lang="ja-JP" altLang="en-US" sz="900" dirty="0">
              <a:solidFill>
                <a:srgbClr val="000099"/>
              </a:solidFill>
              <a:latin typeface="Times New Roman" pitchFamily="18" charset="0"/>
            </a:endParaRPr>
          </a:p>
          <a:p>
            <a:pPr defTabSz="969963"/>
            <a:r>
              <a:rPr kumimoji="0" lang="ja-JP" altLang="en-US" sz="900" dirty="0">
                <a:solidFill>
                  <a:srgbClr val="000099"/>
                </a:solidFill>
                <a:latin typeface="Times New Roman" pitchFamily="18" charset="0"/>
              </a:rPr>
              <a:t>　　　　■何度でも再生できるので、大切な商談の聞き漏らしを 防ぐことができます。</a:t>
            </a:r>
            <a:endParaRPr kumimoji="0" lang="en-US" altLang="ja-JP" sz="900" dirty="0">
              <a:solidFill>
                <a:srgbClr val="000099"/>
              </a:solidFill>
              <a:latin typeface="Times New Roman" pitchFamily="18" charset="0"/>
            </a:endParaRPr>
          </a:p>
          <a:p>
            <a:pPr defTabSz="969963"/>
            <a:endParaRPr kumimoji="0" lang="ja-JP" altLang="en-US" sz="900" dirty="0">
              <a:solidFill>
                <a:srgbClr val="000099"/>
              </a:solidFill>
              <a:latin typeface="Times New Roman" pitchFamily="18" charset="0"/>
            </a:endParaRPr>
          </a:p>
          <a:p>
            <a:pPr defTabSz="969963"/>
            <a:r>
              <a:rPr kumimoji="0" lang="ja-JP" altLang="en-US" sz="900" dirty="0">
                <a:solidFill>
                  <a:srgbClr val="000099"/>
                </a:solidFill>
                <a:latin typeface="Times New Roman" pitchFamily="18" charset="0"/>
              </a:rPr>
              <a:t>　　　　■電話で「言った！」「言わない！」等のトラブルを防ぐことができます。　</a:t>
            </a:r>
            <a:r>
              <a:rPr kumimoji="0" lang="ja-JP" altLang="en-US" sz="900" b="1" dirty="0">
                <a:solidFill>
                  <a:srgbClr val="000099"/>
                </a:solidFill>
                <a:latin typeface="Times New Roman" pitchFamily="18" charset="0"/>
              </a:rPr>
              <a:t>　　</a:t>
            </a:r>
            <a:endParaRPr lang="ja-JP" altLang="en-US" sz="900" dirty="0"/>
          </a:p>
        </p:txBody>
      </p:sp>
      <p:sp>
        <p:nvSpPr>
          <p:cNvPr id="10" name="Text Box 19"/>
          <p:cNvSpPr txBox="1">
            <a:spLocks noChangeArrowheads="1"/>
          </p:cNvSpPr>
          <p:nvPr/>
        </p:nvSpPr>
        <p:spPr bwMode="auto">
          <a:xfrm>
            <a:off x="665163" y="3430588"/>
            <a:ext cx="3019425"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・音声はサーバー</a:t>
            </a:r>
            <a:r>
              <a:rPr lang="en-US" altLang="ja-JP" sz="1000" dirty="0">
                <a:solidFill>
                  <a:srgbClr val="19027C"/>
                </a:solidFill>
                <a:effectLst>
                  <a:outerShdw blurRad="38100" dist="38100" dir="2700000" algn="tl">
                    <a:srgbClr val="C0C0C0"/>
                  </a:outerShdw>
                </a:effectLst>
                <a:latin typeface="+mn-lt"/>
                <a:ea typeface="+mn-ea"/>
              </a:rPr>
              <a:t>PC</a:t>
            </a:r>
            <a:r>
              <a:rPr lang="ja-JP" altLang="en-US" sz="1000" dirty="0">
                <a:solidFill>
                  <a:srgbClr val="19027C"/>
                </a:solidFill>
                <a:effectLst>
                  <a:outerShdw blurRad="38100" dist="38100" dir="2700000" algn="tl">
                    <a:srgbClr val="C0C0C0"/>
                  </a:outerShdw>
                </a:effectLst>
                <a:latin typeface="+mn-lt"/>
                <a:ea typeface="+mn-ea"/>
              </a:rPr>
              <a:t>の</a:t>
            </a:r>
            <a:r>
              <a:rPr lang="en-US" altLang="ja-JP" sz="1000" dirty="0">
                <a:solidFill>
                  <a:srgbClr val="19027C"/>
                </a:solidFill>
                <a:effectLst>
                  <a:outerShdw blurRad="38100" dist="38100" dir="2700000" algn="tl">
                    <a:srgbClr val="C0C0C0"/>
                  </a:outerShdw>
                </a:effectLst>
                <a:latin typeface="+mn-lt"/>
                <a:ea typeface="+mn-ea"/>
              </a:rPr>
              <a:t>HDD</a:t>
            </a:r>
            <a:r>
              <a:rPr lang="ja-JP" altLang="en-US" sz="1000" dirty="0" err="1">
                <a:solidFill>
                  <a:srgbClr val="19027C"/>
                </a:solidFill>
                <a:effectLst>
                  <a:outerShdw blurRad="38100" dist="38100" dir="2700000" algn="tl">
                    <a:srgbClr val="C0C0C0"/>
                  </a:outerShdw>
                </a:effectLst>
                <a:latin typeface="+mn-lt"/>
                <a:ea typeface="+mn-ea"/>
              </a:rPr>
              <a:t>に保</a:t>
            </a:r>
            <a:r>
              <a:rPr lang="ja-JP" altLang="en-US" sz="1000" dirty="0">
                <a:solidFill>
                  <a:srgbClr val="19027C"/>
                </a:solidFill>
                <a:effectLst>
                  <a:outerShdw blurRad="38100" dist="38100" dir="2700000" algn="tl">
                    <a:srgbClr val="C0C0C0"/>
                  </a:outerShdw>
                </a:effectLst>
                <a:latin typeface="+mn-lt"/>
                <a:ea typeface="+mn-ea"/>
              </a:rPr>
              <a:t>存されます。</a:t>
            </a:r>
          </a:p>
        </p:txBody>
      </p:sp>
      <p:sp>
        <p:nvSpPr>
          <p:cNvPr id="15369" name="Text Box 21"/>
          <p:cNvSpPr txBox="1">
            <a:spLocks noChangeArrowheads="1"/>
          </p:cNvSpPr>
          <p:nvPr/>
        </p:nvSpPr>
        <p:spPr bwMode="auto">
          <a:xfrm>
            <a:off x="906463" y="3719513"/>
            <a:ext cx="6359525" cy="862012"/>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dirty="0">
                <a:latin typeface="Calibri" pitchFamily="34" charset="0"/>
              </a:rPr>
              <a:t>録音された音声は</a:t>
            </a:r>
            <a:r>
              <a:rPr lang="en-US" altLang="ja-JP" sz="1000" dirty="0">
                <a:latin typeface="Calibri" pitchFamily="34" charset="0"/>
              </a:rPr>
              <a:t>WAV</a:t>
            </a:r>
            <a:r>
              <a:rPr lang="ja-JP" altLang="en-US" sz="1000" dirty="0">
                <a:latin typeface="Calibri" pitchFamily="34" charset="0"/>
              </a:rPr>
              <a:t>形式でサーバー</a:t>
            </a:r>
            <a:r>
              <a:rPr lang="en-US" altLang="ja-JP" sz="1000" dirty="0">
                <a:latin typeface="Calibri" pitchFamily="34" charset="0"/>
              </a:rPr>
              <a:t>PC</a:t>
            </a:r>
            <a:r>
              <a:rPr lang="ja-JP" altLang="en-US" sz="1000" dirty="0">
                <a:latin typeface="Calibri" pitchFamily="34" charset="0"/>
              </a:rPr>
              <a:t>の</a:t>
            </a:r>
            <a:r>
              <a:rPr lang="en-US" altLang="ja-JP" sz="1000" dirty="0">
                <a:latin typeface="Calibri" pitchFamily="34" charset="0"/>
              </a:rPr>
              <a:t>HDD</a:t>
            </a:r>
            <a:r>
              <a:rPr lang="ja-JP" altLang="en-US" sz="1000" dirty="0" err="1">
                <a:latin typeface="Calibri" pitchFamily="34" charset="0"/>
              </a:rPr>
              <a:t>に保</a:t>
            </a:r>
            <a:r>
              <a:rPr lang="ja-JP" altLang="en-US" sz="1000" dirty="0">
                <a:latin typeface="Calibri" pitchFamily="34" charset="0"/>
              </a:rPr>
              <a:t>存されます。</a:t>
            </a:r>
            <a:endParaRPr lang="en-US" altLang="ja-JP" sz="1000" dirty="0">
              <a:latin typeface="Calibri" pitchFamily="34" charset="0"/>
            </a:endParaRPr>
          </a:p>
          <a:p>
            <a:pPr eaLnBrk="1" hangingPunct="1"/>
            <a:r>
              <a:rPr lang="ja-JP" altLang="en-US" sz="1000" dirty="0">
                <a:latin typeface="Calibri" pitchFamily="34" charset="0"/>
              </a:rPr>
              <a:t>ハードディスクがいっぱいになった場合、古い音声から順番に削除され、録音は継続します。</a:t>
            </a:r>
            <a:endParaRPr lang="en-US" altLang="ja-JP" sz="1000" dirty="0">
              <a:latin typeface="Calibri" pitchFamily="34" charset="0"/>
            </a:endParaRPr>
          </a:p>
          <a:p>
            <a:pPr eaLnBrk="1" hangingPunct="1"/>
            <a:r>
              <a:rPr lang="ja-JP" altLang="en-US" sz="1000" dirty="0">
                <a:latin typeface="Calibri" pitchFamily="34" charset="0"/>
              </a:rPr>
              <a:t>また、指定期間を過ぎた音声は自動的に削除されます。</a:t>
            </a:r>
            <a:endParaRPr lang="en-US" altLang="ja-JP" sz="1000" dirty="0">
              <a:latin typeface="Calibri" pitchFamily="34" charset="0"/>
            </a:endParaRPr>
          </a:p>
          <a:p>
            <a:pPr eaLnBrk="1" hangingPunct="1"/>
            <a:endParaRPr lang="en-US" altLang="ja-JP" sz="1000" dirty="0">
              <a:latin typeface="Calibri" pitchFamily="34" charset="0"/>
            </a:endParaRPr>
          </a:p>
          <a:p>
            <a:pPr eaLnBrk="1" hangingPunct="1"/>
            <a:endParaRPr lang="ja-JP" altLang="en-US" sz="1000" dirty="0">
              <a:latin typeface="Calibri" pitchFamily="34" charset="0"/>
            </a:endParaRPr>
          </a:p>
        </p:txBody>
      </p:sp>
      <p:sp>
        <p:nvSpPr>
          <p:cNvPr id="12" name="Text Box 19"/>
          <p:cNvSpPr txBox="1">
            <a:spLocks noChangeArrowheads="1"/>
          </p:cNvSpPr>
          <p:nvPr/>
        </p:nvSpPr>
        <p:spPr bwMode="auto">
          <a:xfrm>
            <a:off x="665163" y="4551363"/>
            <a:ext cx="3019425"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・保管ツールで音声をコピー・バックアップできます。</a:t>
            </a:r>
          </a:p>
        </p:txBody>
      </p:sp>
      <p:sp>
        <p:nvSpPr>
          <p:cNvPr id="15371" name="Text Box 21"/>
          <p:cNvSpPr txBox="1">
            <a:spLocks noChangeArrowheads="1"/>
          </p:cNvSpPr>
          <p:nvPr/>
        </p:nvSpPr>
        <p:spPr bwMode="auto">
          <a:xfrm>
            <a:off x="906463" y="4862513"/>
            <a:ext cx="4117975" cy="1477962"/>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自動削除されては困るログ等は、ログ閲覧画面より保管が可能です。</a:t>
            </a:r>
            <a:endParaRPr lang="en-US" altLang="ja-JP" sz="1000">
              <a:latin typeface="Calibri" pitchFamily="34" charset="0"/>
            </a:endParaRPr>
          </a:p>
          <a:p>
            <a:pPr eaLnBrk="1" hangingPunct="1"/>
            <a:endParaRPr lang="en-US" altLang="ja-JP" sz="1000">
              <a:latin typeface="Calibri" pitchFamily="34" charset="0"/>
            </a:endParaRPr>
          </a:p>
          <a:p>
            <a:pPr eaLnBrk="1" hangingPunct="1"/>
            <a:r>
              <a:rPr lang="ja-JP" altLang="en-US" sz="1000">
                <a:latin typeface="Calibri" pitchFamily="34" charset="0"/>
              </a:rPr>
              <a:t>また、見え</a:t>
            </a:r>
            <a:r>
              <a:rPr lang="en-US" altLang="ja-JP" sz="1000">
                <a:latin typeface="Calibri" pitchFamily="34" charset="0"/>
              </a:rPr>
              <a:t>TEL</a:t>
            </a:r>
            <a:r>
              <a:rPr lang="ja-JP" altLang="en-US" sz="1000">
                <a:latin typeface="Calibri" pitchFamily="34" charset="0"/>
              </a:rPr>
              <a:t>君に同梱される保管ツールを使用し、１か月や１週間など指定の間隔で自動的に音声のコピー・バックアップが行えます。</a:t>
            </a:r>
            <a:endParaRPr lang="en-US" altLang="ja-JP" sz="1000">
              <a:latin typeface="Calibri" pitchFamily="34" charset="0"/>
            </a:endParaRPr>
          </a:p>
          <a:p>
            <a:pPr eaLnBrk="1" hangingPunct="1"/>
            <a:endParaRPr lang="en-US" altLang="ja-JP" sz="1000">
              <a:latin typeface="Calibri" pitchFamily="34" charset="0"/>
            </a:endParaRPr>
          </a:p>
          <a:p>
            <a:pPr eaLnBrk="1" hangingPunct="1"/>
            <a:r>
              <a:rPr lang="ja-JP" altLang="en-US" sz="1000">
                <a:latin typeface="Calibri" pitchFamily="34" charset="0"/>
              </a:rPr>
              <a:t>バックアップの際には発着信記録も同時に保存されるので、後から音声を再生するのも簡単です。</a:t>
            </a:r>
            <a:endParaRPr lang="en-US" altLang="ja-JP" sz="1000">
              <a:latin typeface="Calibri" pitchFamily="34" charset="0"/>
            </a:endParaRPr>
          </a:p>
          <a:p>
            <a:pPr eaLnBrk="1" hangingPunct="1"/>
            <a:endParaRPr lang="en-US" altLang="ja-JP" sz="1000">
              <a:latin typeface="Calibri" pitchFamily="34" charset="0"/>
            </a:endParaRPr>
          </a:p>
          <a:p>
            <a:pPr eaLnBrk="1" hangingPunct="1"/>
            <a:endParaRPr lang="ja-JP" altLang="en-US" sz="1000">
              <a:latin typeface="Calibri" pitchFamily="34" charset="0"/>
            </a:endParaRPr>
          </a:p>
        </p:txBody>
      </p:sp>
      <p:pic>
        <p:nvPicPr>
          <p:cNvPr id="15372" name="Picture 1"/>
          <p:cNvPicPr>
            <a:picLocks noChangeAspect="1" noChangeArrowheads="1"/>
          </p:cNvPicPr>
          <p:nvPr/>
        </p:nvPicPr>
        <p:blipFill>
          <a:blip r:embed="rId3" cstate="print"/>
          <a:srcRect/>
          <a:stretch>
            <a:fillRect/>
          </a:stretch>
        </p:blipFill>
        <p:spPr bwMode="auto">
          <a:xfrm>
            <a:off x="5095875" y="4294188"/>
            <a:ext cx="4217988" cy="1727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289114" y="4246563"/>
            <a:ext cx="1680297" cy="1778600"/>
          </a:xfrm>
          <a:prstGeom prst="rect">
            <a:avLst/>
          </a:prstGeom>
        </p:spPr>
      </p:pic>
      <p:pic>
        <p:nvPicPr>
          <p:cNvPr id="2" name="図 1"/>
          <p:cNvPicPr>
            <a:picLocks noChangeAspect="1"/>
          </p:cNvPicPr>
          <p:nvPr/>
        </p:nvPicPr>
        <p:blipFill>
          <a:blip r:embed="rId4"/>
          <a:stretch>
            <a:fillRect/>
          </a:stretch>
        </p:blipFill>
        <p:spPr>
          <a:xfrm>
            <a:off x="5366313" y="4054844"/>
            <a:ext cx="2003800" cy="1743805"/>
          </a:xfrm>
          <a:prstGeom prst="rect">
            <a:avLst/>
          </a:prstGeom>
        </p:spPr>
      </p:pic>
      <p:sp>
        <p:nvSpPr>
          <p:cNvPr id="18434"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ja-JP" altLang="en-US" dirty="0"/>
              <a:t>音声応答・留守番電話機能</a:t>
            </a:r>
            <a:endParaRPr lang="ja-JP" altLang="en-US" sz="1600" dirty="0"/>
          </a:p>
        </p:txBody>
      </p:sp>
      <p:sp>
        <p:nvSpPr>
          <p:cNvPr id="17411" name="スライド番号プレースホルダ 18"/>
          <p:cNvSpPr>
            <a:spLocks noGrp="1"/>
          </p:cNvSpPr>
          <p:nvPr>
            <p:ph type="sldNum" sz="quarter" idx="12"/>
          </p:nvPr>
        </p:nvSpPr>
        <p:spPr bwMode="auto">
          <a:noFill/>
          <a:ln>
            <a:miter lim="800000"/>
            <a:headEnd/>
            <a:tailEnd/>
          </a:ln>
        </p:spPr>
        <p:txBody>
          <a:bodyPr/>
          <a:lstStyle/>
          <a:p>
            <a:fld id="{878443B0-697D-4E2F-9CB1-92724005BF86}" type="slidenum">
              <a:rPr lang="ja-JP" altLang="en-US"/>
              <a:pPr/>
              <a:t>7</a:t>
            </a:fld>
            <a:endParaRPr lang="ja-JP" altLang="en-US"/>
          </a:p>
        </p:txBody>
      </p:sp>
      <p:sp>
        <p:nvSpPr>
          <p:cNvPr id="17412" name="Line 4"/>
          <p:cNvSpPr>
            <a:spLocks noChangeShapeType="1"/>
          </p:cNvSpPr>
          <p:nvPr/>
        </p:nvSpPr>
        <p:spPr bwMode="auto">
          <a:xfrm>
            <a:off x="674688" y="1485900"/>
            <a:ext cx="8597900" cy="0"/>
          </a:xfrm>
          <a:prstGeom prst="line">
            <a:avLst/>
          </a:prstGeom>
          <a:noFill/>
          <a:ln w="9525">
            <a:solidFill>
              <a:srgbClr val="B68116"/>
            </a:solidFill>
            <a:round/>
            <a:headEnd/>
            <a:tailEnd/>
          </a:ln>
          <a:effectLst>
            <a:prstShdw prst="shdw17" dist="17961" dir="2700000">
              <a:srgbClr val="6D4D0D"/>
            </a:prstShdw>
          </a:effectLst>
        </p:spPr>
        <p:txBody>
          <a:bodyPr lIns="91427" tIns="45714" rIns="91427" bIns="45714"/>
          <a:lstStyle/>
          <a:p>
            <a:endParaRPr lang="ja-JP" altLang="en-US"/>
          </a:p>
        </p:txBody>
      </p:sp>
      <p:sp>
        <p:nvSpPr>
          <p:cNvPr id="5" name="Text Box 5"/>
          <p:cNvSpPr txBox="1">
            <a:spLocks noChangeArrowheads="1"/>
          </p:cNvSpPr>
          <p:nvPr/>
        </p:nvSpPr>
        <p:spPr bwMode="auto">
          <a:xfrm>
            <a:off x="847725" y="982663"/>
            <a:ext cx="8840788" cy="430212"/>
          </a:xfrm>
          <a:prstGeom prst="rect">
            <a:avLst/>
          </a:prstGeom>
          <a:noFill/>
          <a:ln w="9525">
            <a:noFill/>
            <a:miter lim="800000"/>
            <a:headEnd/>
            <a:tailEnd/>
          </a:ln>
          <a:effectLst>
            <a:prstShdw prst="shdw17" dist="17961" dir="2700000">
              <a:srgbClr val="FFFFCC">
                <a:gamma/>
                <a:shade val="60000"/>
                <a:invGamma/>
              </a:srgbClr>
            </a:prstShdw>
          </a:effectLst>
        </p:spPr>
        <p:txBody>
          <a:bodyPr lIns="91427" tIns="45714" rIns="91427" bIns="45714">
            <a:spAutoFit/>
          </a:bodyPr>
          <a:lstStyle/>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指定回線を「音声アナウンス」に切り替えたり、「留守番録音」でお客様のメッセージを記録したりすることができます。</a:t>
            </a:r>
          </a:p>
          <a:p>
            <a:pPr defTabSz="970050"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rPr>
              <a:t>スケージュールを設定し、時間・曜日等により自動的に音声応答・留守番電話機能を</a:t>
            </a:r>
            <a:r>
              <a:rPr lang="en-US" altLang="ja-JP" sz="1100" dirty="0">
                <a:solidFill>
                  <a:srgbClr val="800000"/>
                </a:solidFill>
                <a:effectLst>
                  <a:outerShdw blurRad="38100" dist="38100" dir="2700000" algn="tl">
                    <a:srgbClr val="C0C0C0"/>
                  </a:outerShdw>
                </a:effectLst>
                <a:latin typeface="Times New Roman" charset="0"/>
              </a:rPr>
              <a:t>ON/OFF</a:t>
            </a:r>
            <a:r>
              <a:rPr lang="ja-JP" altLang="en-US" sz="1100" dirty="0">
                <a:solidFill>
                  <a:srgbClr val="800000"/>
                </a:solidFill>
                <a:effectLst>
                  <a:outerShdw blurRad="38100" dist="38100" dir="2700000" algn="tl">
                    <a:srgbClr val="C0C0C0"/>
                  </a:outerShdw>
                </a:effectLst>
                <a:latin typeface="Times New Roman" charset="0"/>
              </a:rPr>
              <a:t>できます。</a:t>
            </a:r>
            <a:endParaRPr lang="ja-JP" altLang="en-US" sz="1100" dirty="0">
              <a:solidFill>
                <a:srgbClr val="800000"/>
              </a:solidFill>
              <a:effectLst>
                <a:outerShdw blurRad="38100" dist="38100" dir="2700000" algn="tl">
                  <a:srgbClr val="C0C0C0"/>
                </a:outerShdw>
              </a:effectLst>
              <a:latin typeface="Times New Roman" charset="0"/>
              <a:ea typeface="+mn-ea"/>
            </a:endParaRPr>
          </a:p>
        </p:txBody>
      </p:sp>
      <p:sp>
        <p:nvSpPr>
          <p:cNvPr id="6" name="Text Box 6"/>
          <p:cNvSpPr txBox="1">
            <a:spLocks noChangeArrowheads="1"/>
          </p:cNvSpPr>
          <p:nvPr/>
        </p:nvSpPr>
        <p:spPr bwMode="auto">
          <a:xfrm>
            <a:off x="703263" y="1630363"/>
            <a:ext cx="4811712"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・音声アナウンス</a:t>
            </a:r>
          </a:p>
        </p:txBody>
      </p:sp>
      <p:sp>
        <p:nvSpPr>
          <p:cNvPr id="17415" name="Text Box 7"/>
          <p:cNvSpPr txBox="1">
            <a:spLocks noChangeArrowheads="1"/>
          </p:cNvSpPr>
          <p:nvPr/>
        </p:nvSpPr>
        <p:spPr bwMode="auto">
          <a:xfrm>
            <a:off x="1135063" y="1846263"/>
            <a:ext cx="7054850" cy="400050"/>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dirty="0">
                <a:latin typeface="Calibri" pitchFamily="34" charset="0"/>
              </a:rPr>
              <a:t>オペレータの人数や電話の本数に応じてリアルタイムに指定回線を「</a:t>
            </a:r>
            <a:r>
              <a:rPr lang="ja-JP" altLang="en-US" sz="1000" dirty="0">
                <a:solidFill>
                  <a:srgbClr val="C67202"/>
                </a:solidFill>
                <a:latin typeface="Calibri" pitchFamily="34" charset="0"/>
              </a:rPr>
              <a:t>音声アナウンス</a:t>
            </a:r>
            <a:r>
              <a:rPr lang="ja-JP" altLang="en-US" sz="1000" dirty="0">
                <a:latin typeface="Calibri" pitchFamily="34" charset="0"/>
              </a:rPr>
              <a:t>」に切り替えることが可能です。</a:t>
            </a:r>
            <a:r>
              <a:rPr lang="en-US" altLang="ja-JP" sz="800" dirty="0">
                <a:latin typeface="Calibri" pitchFamily="34" charset="0"/>
              </a:rPr>
              <a:t>※</a:t>
            </a:r>
            <a:endParaRPr lang="en-US" altLang="ja-JP" sz="1000" dirty="0">
              <a:latin typeface="Calibri" pitchFamily="34" charset="0"/>
            </a:endParaRPr>
          </a:p>
          <a:p>
            <a:pPr eaLnBrk="1" hangingPunct="1"/>
            <a:r>
              <a:rPr lang="ja-JP" altLang="en-US" sz="1000" dirty="0">
                <a:latin typeface="Calibri" pitchFamily="34" charset="0"/>
              </a:rPr>
              <a:t>また、アナウンス開始までの秒数を指定することで「電話に出られなかった場合のみ」音声アナウンスすることも可能です。</a:t>
            </a:r>
            <a:endParaRPr lang="ja-JP" altLang="en-US" sz="800" dirty="0">
              <a:latin typeface="Calibri" pitchFamily="34" charset="0"/>
            </a:endParaRPr>
          </a:p>
        </p:txBody>
      </p:sp>
      <p:sp>
        <p:nvSpPr>
          <p:cNvPr id="8" name="Text Box 8"/>
          <p:cNvSpPr txBox="1">
            <a:spLocks noChangeArrowheads="1"/>
          </p:cNvSpPr>
          <p:nvPr/>
        </p:nvSpPr>
        <p:spPr bwMode="auto">
          <a:xfrm>
            <a:off x="703263" y="2349500"/>
            <a:ext cx="4811712" cy="246063"/>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・留守番録音</a:t>
            </a:r>
          </a:p>
        </p:txBody>
      </p:sp>
      <p:sp>
        <p:nvSpPr>
          <p:cNvPr id="17417" name="Text Box 9"/>
          <p:cNvSpPr txBox="1">
            <a:spLocks noChangeArrowheads="1"/>
          </p:cNvSpPr>
          <p:nvPr/>
        </p:nvSpPr>
        <p:spPr bwMode="auto">
          <a:xfrm>
            <a:off x="1135063" y="2597150"/>
            <a:ext cx="6429375" cy="400050"/>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休日や営業時間外にも指定回線又は全回線を「音声アナウンス」「</a:t>
            </a:r>
            <a:r>
              <a:rPr lang="ja-JP" altLang="en-US" sz="1000">
                <a:solidFill>
                  <a:srgbClr val="C67202"/>
                </a:solidFill>
                <a:latin typeface="Calibri" pitchFamily="34" charset="0"/>
              </a:rPr>
              <a:t>留守番録音</a:t>
            </a:r>
            <a:r>
              <a:rPr lang="ja-JP" altLang="en-US" sz="1000">
                <a:latin typeface="Calibri" pitchFamily="34" charset="0"/>
              </a:rPr>
              <a:t>」に設定することができます。</a:t>
            </a:r>
            <a:r>
              <a:rPr lang="en-US" altLang="ja-JP" sz="1000">
                <a:latin typeface="Calibri" pitchFamily="34" charset="0"/>
              </a:rPr>
              <a:t> ※</a:t>
            </a:r>
            <a:endParaRPr lang="ja-JP" altLang="en-US" sz="1000">
              <a:latin typeface="Calibri" pitchFamily="34" charset="0"/>
            </a:endParaRPr>
          </a:p>
          <a:p>
            <a:pPr eaLnBrk="1" hangingPunct="1"/>
            <a:r>
              <a:rPr lang="ja-JP" altLang="en-US" sz="1000">
                <a:latin typeface="Calibri" pitchFamily="34" charset="0"/>
              </a:rPr>
              <a:t>不在時の着信記録・留守番応答内容はログ画面から簡単に確認できます。</a:t>
            </a:r>
          </a:p>
        </p:txBody>
      </p:sp>
      <p:pic>
        <p:nvPicPr>
          <p:cNvPr id="17418" name="Picture 12" descr="C:\Program Files\Common Files\Microsoft Shared\Clipart\cagcat50\BD04918_.WMF"/>
          <p:cNvPicPr>
            <a:picLocks noChangeAspect="1" noChangeArrowheads="1"/>
          </p:cNvPicPr>
          <p:nvPr/>
        </p:nvPicPr>
        <p:blipFill>
          <a:blip r:embed="rId5" cstate="print"/>
          <a:srcRect/>
          <a:stretch>
            <a:fillRect/>
          </a:stretch>
        </p:blipFill>
        <p:spPr bwMode="auto">
          <a:xfrm>
            <a:off x="8513763" y="1649413"/>
            <a:ext cx="650875" cy="641350"/>
          </a:xfrm>
          <a:prstGeom prst="rect">
            <a:avLst/>
          </a:prstGeom>
          <a:noFill/>
          <a:ln w="9525">
            <a:noFill/>
            <a:miter lim="800000"/>
            <a:headEnd/>
            <a:tailEnd/>
          </a:ln>
        </p:spPr>
      </p:pic>
      <p:sp>
        <p:nvSpPr>
          <p:cNvPr id="13" name="AutoShape 13"/>
          <p:cNvSpPr>
            <a:spLocks noChangeArrowheads="1"/>
          </p:cNvSpPr>
          <p:nvPr/>
        </p:nvSpPr>
        <p:spPr bwMode="auto">
          <a:xfrm rot="204165">
            <a:off x="6757988" y="2244725"/>
            <a:ext cx="2433637" cy="393700"/>
          </a:xfrm>
          <a:prstGeom prst="wedgeEllipseCallout">
            <a:avLst>
              <a:gd name="adj1" fmla="val 25703"/>
              <a:gd name="adj2" fmla="val -111431"/>
            </a:avLst>
          </a:prstGeom>
          <a:solidFill>
            <a:schemeClr val="bg1"/>
          </a:solidFill>
          <a:ln w="9525">
            <a:solidFill>
              <a:schemeClr val="tx1"/>
            </a:solidFill>
            <a:miter lim="800000"/>
            <a:headEnd/>
            <a:tailEnd/>
          </a:ln>
          <a:effectLst/>
        </p:spPr>
        <p:txBody>
          <a:bodyPr lIns="91427" tIns="45714" rIns="91427" bIns="45714"/>
          <a:lstStyle/>
          <a:p>
            <a:pPr defTabSz="970050" eaLnBrk="1" fontAlgn="auto" hangingPunct="1">
              <a:spcBef>
                <a:spcPts val="0"/>
              </a:spcBef>
              <a:spcAft>
                <a:spcPts val="0"/>
              </a:spcAft>
              <a:defRPr/>
            </a:pPr>
            <a:endParaRPr lang="ja-JP" altLang="ja-JP" sz="900" dirty="0">
              <a:effectLst>
                <a:outerShdw blurRad="38100" dist="38100" dir="2700000" algn="tl">
                  <a:srgbClr val="C0C0C0"/>
                </a:outerShdw>
              </a:effectLst>
              <a:latin typeface="+mn-lt"/>
              <a:ea typeface="+mn-ea"/>
            </a:endParaRPr>
          </a:p>
        </p:txBody>
      </p:sp>
      <p:sp>
        <p:nvSpPr>
          <p:cNvPr id="17420" name="Text Box 14"/>
          <p:cNvSpPr txBox="1">
            <a:spLocks noChangeArrowheads="1"/>
          </p:cNvSpPr>
          <p:nvPr/>
        </p:nvSpPr>
        <p:spPr bwMode="auto">
          <a:xfrm rot="242039">
            <a:off x="7031038" y="2262188"/>
            <a:ext cx="1928812" cy="339725"/>
          </a:xfrm>
          <a:prstGeom prst="rect">
            <a:avLst/>
          </a:prstGeom>
          <a:noFill/>
          <a:ln w="25400">
            <a:noFill/>
            <a:miter lim="800000"/>
            <a:headEnd/>
            <a:tailEnd/>
          </a:ln>
        </p:spPr>
        <p:txBody>
          <a:bodyPr wrap="none" lIns="91427" tIns="45714" rIns="91427" bIns="45714">
            <a:spAutoFit/>
          </a:bodyPr>
          <a:lstStyle/>
          <a:p>
            <a:pPr eaLnBrk="1" hangingPunct="1"/>
            <a:r>
              <a:rPr lang="ja-JP" altLang="en-US" sz="800">
                <a:latin typeface="HG丸ｺﾞｼｯｸM-PRO" pitchFamily="50" charset="-128"/>
                <a:ea typeface="HG丸ｺﾞｼｯｸM-PRO" pitchFamily="50" charset="-128"/>
              </a:rPr>
              <a:t>大変込み合っております。</a:t>
            </a:r>
          </a:p>
          <a:p>
            <a:pPr eaLnBrk="1" hangingPunct="1"/>
            <a:r>
              <a:rPr lang="ja-JP" altLang="en-US" sz="800">
                <a:latin typeface="HG丸ｺﾞｼｯｸM-PRO" pitchFamily="50" charset="-128"/>
                <a:ea typeface="HG丸ｺﾞｼｯｸM-PRO" pitchFamily="50" charset="-128"/>
              </a:rPr>
              <a:t>　お手数ですがお掛け直しください。</a:t>
            </a:r>
          </a:p>
        </p:txBody>
      </p:sp>
      <p:pic>
        <p:nvPicPr>
          <p:cNvPr id="17421" name="Picture 18"/>
          <p:cNvPicPr>
            <a:picLocks noChangeAspect="1" noChangeArrowheads="1"/>
          </p:cNvPicPr>
          <p:nvPr/>
        </p:nvPicPr>
        <p:blipFill>
          <a:blip r:embed="rId6" cstate="print"/>
          <a:srcRect/>
          <a:stretch>
            <a:fillRect/>
          </a:stretch>
        </p:blipFill>
        <p:spPr bwMode="auto">
          <a:xfrm>
            <a:off x="8472488" y="3233738"/>
            <a:ext cx="652462" cy="555625"/>
          </a:xfrm>
          <a:prstGeom prst="rect">
            <a:avLst/>
          </a:prstGeom>
          <a:noFill/>
          <a:ln w="25400">
            <a:noFill/>
            <a:miter lim="800000"/>
            <a:headEnd/>
            <a:tailEnd/>
          </a:ln>
        </p:spPr>
      </p:pic>
      <p:sp>
        <p:nvSpPr>
          <p:cNvPr id="15" name="AutoShape 16"/>
          <p:cNvSpPr>
            <a:spLocks noChangeArrowheads="1"/>
          </p:cNvSpPr>
          <p:nvPr/>
        </p:nvSpPr>
        <p:spPr bwMode="auto">
          <a:xfrm rot="21227388">
            <a:off x="6765925" y="2854325"/>
            <a:ext cx="2433638" cy="393700"/>
          </a:xfrm>
          <a:prstGeom prst="wedgeEllipseCallout">
            <a:avLst>
              <a:gd name="adj1" fmla="val 24161"/>
              <a:gd name="adj2" fmla="val 118305"/>
            </a:avLst>
          </a:prstGeom>
          <a:solidFill>
            <a:schemeClr val="bg1"/>
          </a:solidFill>
          <a:ln w="9525">
            <a:solidFill>
              <a:schemeClr val="tx1"/>
            </a:solidFill>
            <a:miter lim="800000"/>
            <a:headEnd/>
            <a:tailEnd/>
          </a:ln>
          <a:effectLst/>
        </p:spPr>
        <p:txBody>
          <a:bodyPr lIns="91427" tIns="45714" rIns="91427" bIns="45714"/>
          <a:lstStyle/>
          <a:p>
            <a:pPr defTabSz="970050" eaLnBrk="1" fontAlgn="auto" hangingPunct="1">
              <a:spcBef>
                <a:spcPts val="0"/>
              </a:spcBef>
              <a:spcAft>
                <a:spcPts val="0"/>
              </a:spcAft>
              <a:defRPr/>
            </a:pPr>
            <a:endParaRPr lang="ja-JP" altLang="ja-JP" sz="900" dirty="0">
              <a:effectLst>
                <a:outerShdw blurRad="38100" dist="38100" dir="2700000" algn="tl">
                  <a:srgbClr val="C0C0C0"/>
                </a:outerShdw>
              </a:effectLst>
              <a:latin typeface="+mn-lt"/>
              <a:ea typeface="+mn-ea"/>
            </a:endParaRPr>
          </a:p>
        </p:txBody>
      </p:sp>
      <p:sp>
        <p:nvSpPr>
          <p:cNvPr id="17423" name="Text Box 17"/>
          <p:cNvSpPr txBox="1">
            <a:spLocks noChangeArrowheads="1"/>
          </p:cNvSpPr>
          <p:nvPr/>
        </p:nvSpPr>
        <p:spPr bwMode="auto">
          <a:xfrm rot="-407636">
            <a:off x="7078663" y="2871788"/>
            <a:ext cx="1928812" cy="339725"/>
          </a:xfrm>
          <a:prstGeom prst="rect">
            <a:avLst/>
          </a:prstGeom>
          <a:noFill/>
          <a:ln w="25400">
            <a:noFill/>
            <a:miter lim="800000"/>
            <a:headEnd/>
            <a:tailEnd/>
          </a:ln>
        </p:spPr>
        <p:txBody>
          <a:bodyPr wrap="none" lIns="91427" tIns="45714" rIns="91427" bIns="45714">
            <a:spAutoFit/>
          </a:bodyPr>
          <a:lstStyle/>
          <a:p>
            <a:pPr eaLnBrk="1" hangingPunct="1"/>
            <a:r>
              <a:rPr lang="ja-JP" altLang="en-US" sz="800">
                <a:latin typeface="HG丸ｺﾞｼｯｸM-PRO" pitchFamily="50" charset="-128"/>
                <a:ea typeface="HG丸ｺﾞｼｯｸM-PRO" pitchFamily="50" charset="-128"/>
              </a:rPr>
              <a:t>只今営業時間外です。</a:t>
            </a:r>
          </a:p>
          <a:p>
            <a:pPr eaLnBrk="1" hangingPunct="1"/>
            <a:r>
              <a:rPr lang="ja-JP" altLang="en-US" sz="800">
                <a:latin typeface="HG丸ｺﾞｼｯｸM-PRO" pitchFamily="50" charset="-128"/>
                <a:ea typeface="HG丸ｺﾞｼｯｸM-PRO" pitchFamily="50" charset="-128"/>
              </a:rPr>
              <a:t>発信音のあと、メッセージをどうぞ。</a:t>
            </a:r>
          </a:p>
        </p:txBody>
      </p:sp>
      <p:sp>
        <p:nvSpPr>
          <p:cNvPr id="17424" name="Rectangle 19"/>
          <p:cNvSpPr>
            <a:spLocks noChangeArrowheads="1"/>
          </p:cNvSpPr>
          <p:nvPr/>
        </p:nvSpPr>
        <p:spPr bwMode="auto">
          <a:xfrm>
            <a:off x="344488" y="5972175"/>
            <a:ext cx="8934450" cy="338138"/>
          </a:xfrm>
          <a:prstGeom prst="rect">
            <a:avLst/>
          </a:prstGeom>
          <a:noFill/>
          <a:ln w="25400">
            <a:noFill/>
            <a:miter lim="800000"/>
            <a:headEnd/>
            <a:tailEnd/>
          </a:ln>
        </p:spPr>
        <p:txBody>
          <a:bodyPr lIns="91427" tIns="45714" rIns="91427" bIns="45714">
            <a:spAutoFit/>
          </a:bodyPr>
          <a:lstStyle/>
          <a:p>
            <a:pPr indent="341313" algn="just" eaLnBrk="1" hangingPunct="1"/>
            <a:r>
              <a:rPr lang="ja-JP" altLang="en-US" sz="800">
                <a:latin typeface="Calibri" pitchFamily="34" charset="0"/>
              </a:rPr>
              <a:t>・「音声アナウンス」で使用可能な音声ファイルおよび、「通話録音」「留守番録音」で記録される音声ファイルはいずれも</a:t>
            </a:r>
            <a:endParaRPr lang="en-US" altLang="ja-JP" sz="800">
              <a:latin typeface="Calibri" pitchFamily="34" charset="0"/>
            </a:endParaRPr>
          </a:p>
          <a:p>
            <a:pPr indent="341313" algn="just" eaLnBrk="1" hangingPunct="1"/>
            <a:r>
              <a:rPr lang="ja-JP" altLang="en-US" sz="800">
                <a:latin typeface="Calibri" pitchFamily="34" charset="0"/>
              </a:rPr>
              <a:t>   録音／再生フォーマットが　「８</a:t>
            </a:r>
            <a:r>
              <a:rPr lang="en-US" altLang="ja-JP" sz="800">
                <a:latin typeface="Calibri" pitchFamily="34" charset="0"/>
              </a:rPr>
              <a:t>bit  μ-</a:t>
            </a:r>
            <a:r>
              <a:rPr lang="ja-JP" altLang="en-US" sz="800">
                <a:latin typeface="Calibri" pitchFamily="34" charset="0"/>
              </a:rPr>
              <a:t>ＬＡＷ、サンプリング周波数８ｋＨｚ」のＷＡＶ形式ファイルとなります。</a:t>
            </a:r>
          </a:p>
        </p:txBody>
      </p:sp>
      <p:sp>
        <p:nvSpPr>
          <p:cNvPr id="17425" name="Rectangle 19"/>
          <p:cNvSpPr>
            <a:spLocks noChangeArrowheads="1"/>
          </p:cNvSpPr>
          <p:nvPr/>
        </p:nvSpPr>
        <p:spPr bwMode="auto">
          <a:xfrm>
            <a:off x="344488" y="5799138"/>
            <a:ext cx="8934450" cy="214312"/>
          </a:xfrm>
          <a:prstGeom prst="rect">
            <a:avLst/>
          </a:prstGeom>
          <a:noFill/>
          <a:ln w="25400">
            <a:noFill/>
            <a:miter lim="800000"/>
            <a:headEnd/>
            <a:tailEnd/>
          </a:ln>
        </p:spPr>
        <p:txBody>
          <a:bodyPr lIns="91427" tIns="45714" rIns="91427" bIns="45714">
            <a:spAutoFit/>
          </a:bodyPr>
          <a:lstStyle/>
          <a:p>
            <a:pPr indent="341313" algn="just" eaLnBrk="1" hangingPunct="1"/>
            <a:r>
              <a:rPr lang="en-US" altLang="ja-JP" sz="800">
                <a:latin typeface="Calibri" pitchFamily="34" charset="0"/>
              </a:rPr>
              <a:t>※  </a:t>
            </a:r>
            <a:r>
              <a:rPr lang="ja-JP" altLang="en-US" sz="800">
                <a:latin typeface="Calibri" pitchFamily="34" charset="0"/>
              </a:rPr>
              <a:t>回線</a:t>
            </a:r>
            <a:r>
              <a:rPr lang="en-US" altLang="ja-JP" sz="800">
                <a:latin typeface="Calibri" pitchFamily="34" charset="0"/>
              </a:rPr>
              <a:t>/Chl</a:t>
            </a:r>
            <a:r>
              <a:rPr lang="ja-JP" altLang="en-US" sz="800">
                <a:latin typeface="Calibri" pitchFamily="34" charset="0"/>
              </a:rPr>
              <a:t>単位での指定となります。</a:t>
            </a:r>
          </a:p>
        </p:txBody>
      </p:sp>
      <p:sp>
        <p:nvSpPr>
          <p:cNvPr id="25" name="Text Box 6"/>
          <p:cNvSpPr txBox="1">
            <a:spLocks noChangeArrowheads="1"/>
          </p:cNvSpPr>
          <p:nvPr/>
        </p:nvSpPr>
        <p:spPr bwMode="auto">
          <a:xfrm>
            <a:off x="703263" y="4246563"/>
            <a:ext cx="4811712"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・スケジューリング</a:t>
            </a:r>
          </a:p>
        </p:txBody>
      </p:sp>
      <p:sp>
        <p:nvSpPr>
          <p:cNvPr id="17429" name="Text Box 7"/>
          <p:cNvSpPr txBox="1">
            <a:spLocks noChangeArrowheads="1"/>
          </p:cNvSpPr>
          <p:nvPr/>
        </p:nvSpPr>
        <p:spPr bwMode="auto">
          <a:xfrm>
            <a:off x="1135063" y="4492625"/>
            <a:ext cx="4176712" cy="1169988"/>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あらかじめスケジュールを組んでおくことで</a:t>
            </a:r>
            <a:endParaRPr lang="en-US" altLang="ja-JP" sz="1000">
              <a:latin typeface="Calibri" pitchFamily="34" charset="0"/>
            </a:endParaRPr>
          </a:p>
          <a:p>
            <a:pPr eaLnBrk="1" hangingPunct="1"/>
            <a:r>
              <a:rPr lang="ja-JP" altLang="en-US" sz="1000">
                <a:latin typeface="Calibri" pitchFamily="34" charset="0"/>
              </a:rPr>
              <a:t>土日・祝日・定休日・特別出勤日などの日ごとに日程を割り振り</a:t>
            </a:r>
            <a:endParaRPr lang="en-US" altLang="ja-JP" sz="1000">
              <a:latin typeface="Calibri" pitchFamily="34" charset="0"/>
            </a:endParaRPr>
          </a:p>
          <a:p>
            <a:pPr eaLnBrk="1" hangingPunct="1"/>
            <a:r>
              <a:rPr lang="ja-JP" altLang="en-US" sz="1000">
                <a:latin typeface="Calibri" pitchFamily="34" charset="0"/>
              </a:rPr>
              <a:t>時間帯を指定したアナウンスの切り替えや</a:t>
            </a:r>
            <a:r>
              <a:rPr lang="en-US" altLang="ja-JP" sz="1000">
                <a:latin typeface="Calibri" pitchFamily="34" charset="0"/>
              </a:rPr>
              <a:t>ON</a:t>
            </a:r>
            <a:r>
              <a:rPr lang="ja-JP" altLang="en-US" sz="1000">
                <a:latin typeface="Calibri" pitchFamily="34" charset="0"/>
              </a:rPr>
              <a:t>・</a:t>
            </a:r>
            <a:r>
              <a:rPr lang="en-US" altLang="ja-JP" sz="1000">
                <a:latin typeface="Calibri" pitchFamily="34" charset="0"/>
              </a:rPr>
              <a:t>OFF</a:t>
            </a:r>
            <a:r>
              <a:rPr lang="ja-JP" altLang="en-US" sz="1000">
                <a:latin typeface="Calibri" pitchFamily="34" charset="0"/>
              </a:rPr>
              <a:t>が全自動で行えます。</a:t>
            </a:r>
            <a:endParaRPr lang="en-US" altLang="ja-JP" sz="1000">
              <a:latin typeface="Calibri" pitchFamily="34" charset="0"/>
            </a:endParaRPr>
          </a:p>
          <a:p>
            <a:pPr eaLnBrk="1" hangingPunct="1"/>
            <a:r>
              <a:rPr lang="ja-JP" altLang="en-US" sz="1000">
                <a:latin typeface="Calibri" pitchFamily="34" charset="0"/>
              </a:rPr>
              <a:t>（アナウンスには、留守番録音や</a:t>
            </a:r>
            <a:r>
              <a:rPr lang="en-US" altLang="ja-JP" sz="1000">
                <a:latin typeface="Calibri" pitchFamily="34" charset="0"/>
              </a:rPr>
              <a:t>IVR</a:t>
            </a:r>
            <a:r>
              <a:rPr lang="ja-JP" altLang="en-US" sz="1000">
                <a:latin typeface="Calibri" pitchFamily="34" charset="0"/>
              </a:rPr>
              <a:t>も含まれます）</a:t>
            </a:r>
            <a:endParaRPr lang="en-US" altLang="ja-JP" sz="1000">
              <a:latin typeface="Calibri" pitchFamily="34" charset="0"/>
            </a:endParaRPr>
          </a:p>
          <a:p>
            <a:pPr eaLnBrk="1" hangingPunct="1"/>
            <a:endParaRPr lang="en-US" altLang="ja-JP" sz="1000">
              <a:latin typeface="Calibri" pitchFamily="34" charset="0"/>
            </a:endParaRPr>
          </a:p>
          <a:p>
            <a:pPr eaLnBrk="1" hangingPunct="1"/>
            <a:r>
              <a:rPr lang="ja-JP" altLang="en-US" sz="1000">
                <a:latin typeface="Calibri" pitchFamily="34" charset="0"/>
              </a:rPr>
              <a:t>定時外、昼休み、祝日などで異なるアナウンスの再生や</a:t>
            </a:r>
            <a:endParaRPr lang="en-US" altLang="ja-JP" sz="1000">
              <a:latin typeface="Calibri" pitchFamily="34" charset="0"/>
            </a:endParaRPr>
          </a:p>
          <a:p>
            <a:pPr eaLnBrk="1" hangingPunct="1"/>
            <a:r>
              <a:rPr lang="ja-JP" altLang="en-US" sz="1000">
                <a:latin typeface="Calibri" pitchFamily="34" charset="0"/>
              </a:rPr>
              <a:t>留守番録音を行いたい場合にご活用いただけます。</a:t>
            </a:r>
            <a:endParaRPr lang="en-US" altLang="ja-JP" sz="1000">
              <a:latin typeface="Calibri" pitchFamily="34" charset="0"/>
            </a:endParaRPr>
          </a:p>
        </p:txBody>
      </p:sp>
      <p:sp>
        <p:nvSpPr>
          <p:cNvPr id="27" name="Text Box 8"/>
          <p:cNvSpPr txBox="1">
            <a:spLocks noChangeArrowheads="1"/>
          </p:cNvSpPr>
          <p:nvPr/>
        </p:nvSpPr>
        <p:spPr bwMode="auto">
          <a:xfrm>
            <a:off x="703263" y="3040063"/>
            <a:ext cx="4811712" cy="246062"/>
          </a:xfrm>
          <a:prstGeom prst="rect">
            <a:avLst/>
          </a:prstGeom>
          <a:noFill/>
          <a:ln w="25400">
            <a:noFill/>
            <a:miter lim="800000"/>
            <a:headEnd/>
            <a:tailEnd/>
          </a:ln>
          <a:effectLst/>
        </p:spPr>
        <p:txBody>
          <a:bodyPr lIns="91427" tIns="45714" rIns="91427" bIns="45714">
            <a:spAutoFit/>
          </a:bodyPr>
          <a:lstStyle/>
          <a:p>
            <a:pPr defTabSz="970050" eaLnBrk="1" fontAlgn="auto" hangingPunct="1">
              <a:spcBef>
                <a:spcPts val="0"/>
              </a:spcBef>
              <a:spcAft>
                <a:spcPts val="0"/>
              </a:spcAft>
              <a:defRPr/>
            </a:pPr>
            <a:r>
              <a:rPr lang="ja-JP" altLang="en-US" sz="1000" dirty="0">
                <a:solidFill>
                  <a:srgbClr val="19027C"/>
                </a:solidFill>
                <a:effectLst>
                  <a:outerShdw blurRad="38100" dist="38100" dir="2700000" algn="tl">
                    <a:srgbClr val="C0C0C0"/>
                  </a:outerShdw>
                </a:effectLst>
                <a:latin typeface="+mn-lt"/>
                <a:ea typeface="+mn-ea"/>
              </a:rPr>
              <a:t>・</a:t>
            </a:r>
            <a:r>
              <a:rPr lang="en-US" altLang="ja-JP" sz="1000" dirty="0">
                <a:solidFill>
                  <a:srgbClr val="19027C"/>
                </a:solidFill>
                <a:effectLst>
                  <a:outerShdw blurRad="38100" dist="38100" dir="2700000" algn="tl">
                    <a:srgbClr val="C0C0C0"/>
                  </a:outerShdw>
                </a:effectLst>
                <a:latin typeface="+mn-lt"/>
                <a:ea typeface="+mn-ea"/>
              </a:rPr>
              <a:t>IVR</a:t>
            </a:r>
            <a:endParaRPr lang="ja-JP" altLang="en-US" sz="1000" dirty="0">
              <a:solidFill>
                <a:srgbClr val="19027C"/>
              </a:solidFill>
              <a:effectLst>
                <a:outerShdw blurRad="38100" dist="38100" dir="2700000" algn="tl">
                  <a:srgbClr val="C0C0C0"/>
                </a:outerShdw>
              </a:effectLst>
              <a:latin typeface="+mn-lt"/>
              <a:ea typeface="+mn-ea"/>
            </a:endParaRPr>
          </a:p>
        </p:txBody>
      </p:sp>
      <p:sp>
        <p:nvSpPr>
          <p:cNvPr id="17431" name="Text Box 9"/>
          <p:cNvSpPr txBox="1">
            <a:spLocks noChangeArrowheads="1"/>
          </p:cNvSpPr>
          <p:nvPr/>
        </p:nvSpPr>
        <p:spPr bwMode="auto">
          <a:xfrm>
            <a:off x="1135063" y="3287713"/>
            <a:ext cx="6429375" cy="862012"/>
          </a:xfrm>
          <a:prstGeom prst="rect">
            <a:avLst/>
          </a:prstGeom>
          <a:noFill/>
          <a:ln w="9525">
            <a:noFill/>
            <a:miter lim="800000"/>
            <a:headEnd/>
            <a:tailEnd/>
          </a:ln>
          <a:effectLst>
            <a:prstShdw prst="shdw17" dist="17961" dir="2700000">
              <a:srgbClr val="99997A"/>
            </a:prstShdw>
          </a:effectLst>
        </p:spPr>
        <p:txBody>
          <a:bodyPr lIns="91427" tIns="45714" rIns="91427" bIns="45714">
            <a:spAutoFit/>
          </a:bodyPr>
          <a:lstStyle/>
          <a:p>
            <a:pPr eaLnBrk="1" hangingPunct="1"/>
            <a:r>
              <a:rPr lang="ja-JP" altLang="en-US" sz="1000">
                <a:latin typeface="Calibri" pitchFamily="34" charset="0"/>
              </a:rPr>
              <a:t>電話機の番号入力による呼び出し部署を振り分けたい場合や、電話機の番号入力でユーザーを認証後</a:t>
            </a:r>
            <a:endParaRPr lang="en-US" altLang="ja-JP" sz="1000">
              <a:latin typeface="Calibri" pitchFamily="34" charset="0"/>
            </a:endParaRPr>
          </a:p>
          <a:p>
            <a:pPr eaLnBrk="1" hangingPunct="1"/>
            <a:r>
              <a:rPr lang="ja-JP" altLang="en-US" sz="1000">
                <a:latin typeface="Calibri" pitchFamily="34" charset="0"/>
              </a:rPr>
              <a:t>内線の呼び出しを行うようなシステムを構築するには、</a:t>
            </a:r>
            <a:r>
              <a:rPr lang="en-US" altLang="ja-JP" sz="1000">
                <a:latin typeface="Calibri" pitchFamily="34" charset="0"/>
              </a:rPr>
              <a:t>IVR</a:t>
            </a:r>
            <a:r>
              <a:rPr lang="ja-JP" altLang="en-US" sz="1000">
                <a:latin typeface="Calibri" pitchFamily="34" charset="0"/>
              </a:rPr>
              <a:t>機能を使用します。</a:t>
            </a:r>
            <a:endParaRPr lang="en-US" altLang="ja-JP" sz="1000">
              <a:latin typeface="Calibri" pitchFamily="34" charset="0"/>
            </a:endParaRPr>
          </a:p>
          <a:p>
            <a:pPr eaLnBrk="1" hangingPunct="1"/>
            <a:endParaRPr lang="en-US" altLang="ja-JP" sz="1000">
              <a:latin typeface="Calibri" pitchFamily="34" charset="0"/>
            </a:endParaRPr>
          </a:p>
          <a:p>
            <a:pPr eaLnBrk="1" hangingPunct="1"/>
            <a:r>
              <a:rPr lang="en-US" altLang="ja-JP" sz="1000" b="1">
                <a:latin typeface="Calibri" pitchFamily="34" charset="0"/>
              </a:rPr>
              <a:t>※</a:t>
            </a:r>
            <a:r>
              <a:rPr lang="en-US" altLang="ja-JP" sz="1000">
                <a:latin typeface="Calibri" pitchFamily="34" charset="0"/>
              </a:rPr>
              <a:t>IVR</a:t>
            </a:r>
            <a:r>
              <a:rPr lang="ja-JP" altLang="en-US" sz="1000">
                <a:latin typeface="Calibri" pitchFamily="34" charset="0"/>
              </a:rPr>
              <a:t>は標準機能ではありません。</a:t>
            </a:r>
            <a:r>
              <a:rPr lang="en-US" altLang="ja-JP" sz="1000">
                <a:latin typeface="Calibri" pitchFamily="34" charset="0"/>
              </a:rPr>
              <a:t>IVR</a:t>
            </a:r>
            <a:r>
              <a:rPr lang="ja-JP" altLang="en-US" sz="1000">
                <a:latin typeface="Calibri" pitchFamily="34" charset="0"/>
              </a:rPr>
              <a:t>の設計及び開発は、</a:t>
            </a:r>
            <a:endParaRPr lang="en-US" altLang="ja-JP" sz="1000">
              <a:latin typeface="Calibri" pitchFamily="34" charset="0"/>
            </a:endParaRPr>
          </a:p>
          <a:p>
            <a:pPr eaLnBrk="1" hangingPunct="1"/>
            <a:r>
              <a:rPr lang="en-US" altLang="ja-JP" sz="1000">
                <a:latin typeface="Calibri" pitchFamily="34" charset="0"/>
              </a:rPr>
              <a:t>     </a:t>
            </a:r>
            <a:r>
              <a:rPr lang="ja-JP" altLang="en-US" sz="1000">
                <a:latin typeface="Calibri" pitchFamily="34" charset="0"/>
              </a:rPr>
              <a:t>弊社にて低価格でご提供いたします。別途お問い合わせください</a:t>
            </a:r>
            <a:r>
              <a:rPr lang="ja-JP" altLang="en-US" sz="1000" i="1">
                <a:latin typeface="Calibri" pitchFamily="34" charset="0"/>
              </a:rPr>
              <a:t>。</a:t>
            </a:r>
            <a:endParaRPr lang="en-US" altLang="ja-JP" sz="1000" i="1">
              <a:latin typeface="Calibri" pitchFamily="34" charset="0"/>
            </a:endParaRPr>
          </a:p>
        </p:txBody>
      </p:sp>
      <p:sp>
        <p:nvSpPr>
          <p:cNvPr id="24" name="Text Box 49"/>
          <p:cNvSpPr txBox="1">
            <a:spLocks noChangeArrowheads="1"/>
          </p:cNvSpPr>
          <p:nvPr/>
        </p:nvSpPr>
        <p:spPr bwMode="auto">
          <a:xfrm>
            <a:off x="7679321" y="765498"/>
            <a:ext cx="2169429" cy="221064"/>
          </a:xfrm>
          <a:prstGeom prst="rect">
            <a:avLst/>
          </a:prstGeom>
          <a:noFill/>
          <a:ln w="38100" cmpd="dbl">
            <a:noFill/>
            <a:miter lim="800000"/>
            <a:headEnd/>
            <a:tailEnd/>
          </a:ln>
        </p:spPr>
        <p:txBody>
          <a:bodyPr wrap="square" lIns="97006" tIns="48503" rIns="97006" bIns="48503">
            <a:spAutoFit/>
          </a:bodyPr>
          <a:lstStyle/>
          <a:p>
            <a:pPr defTabSz="969836" eaLnBrk="1" hangingPunct="1">
              <a:defRPr/>
            </a:pPr>
            <a:r>
              <a:rPr lang="en-US" altLang="ja-JP" sz="800" dirty="0">
                <a:latin typeface="+mj-ea"/>
                <a:ea typeface="+mj-ea"/>
              </a:rPr>
              <a:t>※IP</a:t>
            </a:r>
            <a:r>
              <a:rPr lang="ja-JP" altLang="en-US" sz="800" dirty="0">
                <a:latin typeface="+mj-ea"/>
                <a:ea typeface="+mj-ea"/>
              </a:rPr>
              <a:t>回線直収版ではご利用いただけません</a:t>
            </a:r>
            <a:endParaRPr lang="en-US" altLang="ja-JP" sz="800" dirty="0">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342900" y="244475"/>
            <a:ext cx="9217025" cy="504825"/>
          </a:xfrm>
        </p:spPr>
        <p:txBody>
          <a:bodyPr rtlCol="0">
            <a:normAutofit fontScale="90000"/>
          </a:bodyPr>
          <a:lstStyle/>
          <a:p>
            <a:pPr defTabSz="957673" eaLnBrk="1" fontAlgn="auto" hangingPunct="1">
              <a:spcAft>
                <a:spcPts val="0"/>
              </a:spcAft>
              <a:defRPr/>
            </a:pPr>
            <a:r>
              <a:rPr lang="ja-JP" altLang="en-US" dirty="0"/>
              <a:t>データベース連動機能</a:t>
            </a:r>
          </a:p>
        </p:txBody>
      </p:sp>
      <p:sp>
        <p:nvSpPr>
          <p:cNvPr id="19459" name="スライド番号プレースホルダ 18"/>
          <p:cNvSpPr>
            <a:spLocks noGrp="1"/>
          </p:cNvSpPr>
          <p:nvPr>
            <p:ph type="sldNum" sz="quarter" idx="12"/>
          </p:nvPr>
        </p:nvSpPr>
        <p:spPr bwMode="auto">
          <a:noFill/>
          <a:ln>
            <a:miter lim="800000"/>
            <a:headEnd/>
            <a:tailEnd/>
          </a:ln>
        </p:spPr>
        <p:txBody>
          <a:bodyPr/>
          <a:lstStyle/>
          <a:p>
            <a:fld id="{8B74B4CA-ED1C-419A-A890-EA9F7DCFC77E}" type="slidenum">
              <a:rPr lang="ja-JP" altLang="en-US"/>
              <a:pPr/>
              <a:t>8</a:t>
            </a:fld>
            <a:endParaRPr lang="ja-JP" altLang="en-US"/>
          </a:p>
        </p:txBody>
      </p:sp>
      <p:sp>
        <p:nvSpPr>
          <p:cNvPr id="19460" name="Text Box 32"/>
          <p:cNvSpPr txBox="1">
            <a:spLocks noChangeArrowheads="1"/>
          </p:cNvSpPr>
          <p:nvPr/>
        </p:nvSpPr>
        <p:spPr bwMode="auto">
          <a:xfrm>
            <a:off x="912813" y="1611313"/>
            <a:ext cx="5983287" cy="985837"/>
          </a:xfrm>
          <a:prstGeom prst="rect">
            <a:avLst/>
          </a:prstGeom>
          <a:noFill/>
          <a:ln w="3175">
            <a:noFill/>
            <a:miter lim="800000"/>
            <a:headEnd/>
            <a:tailEnd/>
          </a:ln>
        </p:spPr>
        <p:txBody>
          <a:bodyPr lIns="91428" tIns="45714" rIns="91428" bIns="45714">
            <a:spAutoFit/>
          </a:bodyPr>
          <a:lstStyle/>
          <a:p>
            <a:pPr eaLnBrk="1" hangingPunct="1"/>
            <a:r>
              <a:rPr lang="en-US" altLang="ja-JP" sz="1000">
                <a:latin typeface="Calibri" pitchFamily="34" charset="0"/>
              </a:rPr>
              <a:t>CTI</a:t>
            </a:r>
            <a:r>
              <a:rPr lang="ja-JP" altLang="en-US" sz="1000">
                <a:latin typeface="Calibri" pitchFamily="34" charset="0"/>
              </a:rPr>
              <a:t>連動するデータベースをサーバーの環境設定から指定できます。</a:t>
            </a:r>
            <a:endParaRPr lang="en-US" altLang="ja-JP" sz="1000">
              <a:latin typeface="Calibri" pitchFamily="34" charset="0"/>
            </a:endParaRPr>
          </a:p>
          <a:p>
            <a:pPr eaLnBrk="1" hangingPunct="1"/>
            <a:r>
              <a:rPr lang="ja-JP" altLang="en-US" sz="1000">
                <a:latin typeface="Calibri" pitchFamily="34" charset="0"/>
              </a:rPr>
              <a:t>データベース、テーブル </a:t>
            </a:r>
            <a:r>
              <a:rPr lang="en-US" altLang="ja-JP" sz="1000">
                <a:latin typeface="Calibri" pitchFamily="34" charset="0"/>
              </a:rPr>
              <a:t>/ </a:t>
            </a:r>
            <a:r>
              <a:rPr lang="ja-JP" altLang="en-US" sz="1000">
                <a:latin typeface="Calibri" pitchFamily="34" charset="0"/>
              </a:rPr>
              <a:t>ビュー、フィールドをそれぞれ選択指定します。</a:t>
            </a:r>
            <a:endParaRPr lang="en-US" altLang="ja-JP" sz="1000">
              <a:latin typeface="Calibri" pitchFamily="34" charset="0"/>
            </a:endParaRPr>
          </a:p>
          <a:p>
            <a:pPr eaLnBrk="1" hangingPunct="1"/>
            <a:endParaRPr lang="en-US" altLang="ja-JP" sz="1000">
              <a:latin typeface="Calibri" pitchFamily="34" charset="0"/>
            </a:endParaRPr>
          </a:p>
          <a:p>
            <a:pPr eaLnBrk="1" hangingPunct="1"/>
            <a:r>
              <a:rPr lang="en-US" altLang="ja-JP" sz="1000">
                <a:latin typeface="Calibri" pitchFamily="34" charset="0"/>
              </a:rPr>
              <a:t>MS-Access</a:t>
            </a:r>
            <a:r>
              <a:rPr lang="ja-JP" altLang="en-US" sz="1000">
                <a:latin typeface="Calibri" pitchFamily="34" charset="0"/>
              </a:rPr>
              <a:t>、</a:t>
            </a:r>
            <a:r>
              <a:rPr lang="en-US" altLang="ja-JP" sz="1000">
                <a:latin typeface="Calibri" pitchFamily="34" charset="0"/>
              </a:rPr>
              <a:t>SQL Server</a:t>
            </a:r>
            <a:r>
              <a:rPr lang="ja-JP" altLang="en-US" sz="1000">
                <a:latin typeface="Calibri" pitchFamily="34" charset="0"/>
              </a:rPr>
              <a:t>、</a:t>
            </a:r>
            <a:r>
              <a:rPr lang="en-US" altLang="ja-JP" sz="1000">
                <a:latin typeface="Calibri" pitchFamily="34" charset="0"/>
              </a:rPr>
              <a:t>Oracle</a:t>
            </a:r>
            <a:r>
              <a:rPr lang="ja-JP" altLang="en-US" sz="1000">
                <a:latin typeface="Calibri" pitchFamily="34" charset="0"/>
              </a:rPr>
              <a:t>など</a:t>
            </a:r>
            <a:r>
              <a:rPr lang="en-US" altLang="ja-JP" sz="1000" u="sng">
                <a:latin typeface="Calibri" pitchFamily="34" charset="0"/>
              </a:rPr>
              <a:t>ODBC</a:t>
            </a:r>
            <a:r>
              <a:rPr lang="ja-JP" altLang="en-US" sz="1000" u="sng">
                <a:latin typeface="Calibri" pitchFamily="34" charset="0"/>
              </a:rPr>
              <a:t>接続に対応したデータベース</a:t>
            </a:r>
            <a:r>
              <a:rPr lang="ja-JP" altLang="en-US" sz="1000">
                <a:latin typeface="Calibri" pitchFamily="34" charset="0"/>
              </a:rPr>
              <a:t>がご利用いただけます。</a:t>
            </a:r>
            <a:endParaRPr lang="en-US" altLang="ja-JP" sz="1000">
              <a:latin typeface="Calibri" pitchFamily="34" charset="0"/>
            </a:endParaRPr>
          </a:p>
          <a:p>
            <a:pPr eaLnBrk="1" hangingPunct="1"/>
            <a:endParaRPr lang="ja-JP" altLang="en-US" sz="1000">
              <a:latin typeface="Calibri" pitchFamily="34" charset="0"/>
            </a:endParaRPr>
          </a:p>
          <a:p>
            <a:pPr eaLnBrk="1" hangingPunct="1"/>
            <a:r>
              <a:rPr lang="en-US" altLang="ja-JP" sz="800">
                <a:solidFill>
                  <a:srgbClr val="0000FF"/>
                </a:solidFill>
                <a:latin typeface="Calibri" pitchFamily="34" charset="0"/>
              </a:rPr>
              <a:t>※</a:t>
            </a:r>
            <a:r>
              <a:rPr lang="ja-JP" altLang="en-US" sz="800">
                <a:solidFill>
                  <a:srgbClr val="0000FF"/>
                </a:solidFill>
                <a:latin typeface="Calibri" pitchFamily="34" charset="0"/>
              </a:rPr>
              <a:t>初期値は、標準装備「かんたん受付」データベースとなっています。</a:t>
            </a:r>
          </a:p>
        </p:txBody>
      </p:sp>
      <p:sp>
        <p:nvSpPr>
          <p:cNvPr id="19461" name="Text Box 55"/>
          <p:cNvSpPr txBox="1">
            <a:spLocks noChangeArrowheads="1"/>
          </p:cNvSpPr>
          <p:nvPr/>
        </p:nvSpPr>
        <p:spPr bwMode="auto">
          <a:xfrm>
            <a:off x="992188" y="5518150"/>
            <a:ext cx="3505200" cy="555625"/>
          </a:xfrm>
          <a:prstGeom prst="rect">
            <a:avLst/>
          </a:prstGeom>
          <a:noFill/>
          <a:ln w="3175">
            <a:noFill/>
            <a:miter lim="800000"/>
            <a:headEnd/>
            <a:tailEnd/>
          </a:ln>
        </p:spPr>
        <p:txBody>
          <a:bodyPr lIns="89988" tIns="46794" rIns="89988" bIns="46794">
            <a:spAutoFit/>
          </a:bodyPr>
          <a:lstStyle/>
          <a:p>
            <a:pPr eaLnBrk="1" hangingPunct="1"/>
            <a:r>
              <a:rPr lang="ja-JP" altLang="en-US" sz="1000" dirty="0">
                <a:latin typeface="Calibri" pitchFamily="34" charset="0"/>
              </a:rPr>
              <a:t>クライアント画面に表示する項目を最大１２項目選択できます。</a:t>
            </a:r>
          </a:p>
          <a:p>
            <a:pPr eaLnBrk="1" hangingPunct="1"/>
            <a:r>
              <a:rPr lang="ja-JP" altLang="en-US" sz="1000" dirty="0">
                <a:latin typeface="Calibri" pitchFamily="34" charset="0"/>
              </a:rPr>
              <a:t>（必須フィールド指定２項目　＋　任意フィールド指定１０項目）</a:t>
            </a:r>
            <a:endParaRPr lang="en-US" altLang="ja-JP" sz="1000" dirty="0">
              <a:latin typeface="Calibri" pitchFamily="34" charset="0"/>
            </a:endParaRPr>
          </a:p>
          <a:p>
            <a:pPr eaLnBrk="1" hangingPunct="1"/>
            <a:r>
              <a:rPr lang="ja-JP" altLang="en-US" sz="1000" dirty="0">
                <a:latin typeface="Calibri" pitchFamily="34" charset="0"/>
              </a:rPr>
              <a:t>また、検索対象とする電話番号を最大</a:t>
            </a:r>
            <a:r>
              <a:rPr lang="en-US" altLang="ja-JP" sz="1000" dirty="0">
                <a:latin typeface="Calibri" pitchFamily="34" charset="0"/>
              </a:rPr>
              <a:t>5</a:t>
            </a:r>
            <a:r>
              <a:rPr lang="ja-JP" altLang="en-US" sz="1000" dirty="0">
                <a:latin typeface="Calibri" pitchFamily="34" charset="0"/>
              </a:rPr>
              <a:t>項目選択できます。</a:t>
            </a:r>
          </a:p>
        </p:txBody>
      </p:sp>
      <p:pic>
        <p:nvPicPr>
          <p:cNvPr id="19462" name="Picture 7" descr="C:\Users\simamura\Desktop\見えTel君-Multi案.gif"/>
          <p:cNvPicPr>
            <a:picLocks noChangeAspect="1" noChangeArrowheads="1"/>
          </p:cNvPicPr>
          <p:nvPr/>
        </p:nvPicPr>
        <p:blipFill>
          <a:blip r:embed="rId3" cstate="print"/>
          <a:srcRect/>
          <a:stretch>
            <a:fillRect/>
          </a:stretch>
        </p:blipFill>
        <p:spPr bwMode="auto">
          <a:xfrm>
            <a:off x="6738938" y="3502025"/>
            <a:ext cx="2071687" cy="684213"/>
          </a:xfrm>
          <a:prstGeom prst="rect">
            <a:avLst/>
          </a:prstGeom>
          <a:noFill/>
          <a:ln w="9525">
            <a:noFill/>
            <a:miter lim="800000"/>
            <a:headEnd/>
            <a:tailEnd/>
          </a:ln>
        </p:spPr>
      </p:pic>
      <p:sp>
        <p:nvSpPr>
          <p:cNvPr id="18" name="円柱 17"/>
          <p:cNvSpPr/>
          <p:nvPr/>
        </p:nvSpPr>
        <p:spPr>
          <a:xfrm>
            <a:off x="7062788" y="1643063"/>
            <a:ext cx="1428750" cy="1214437"/>
          </a:xfrm>
          <a:prstGeom prst="can">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defTabSz="970050" eaLnBrk="1" fontAlgn="auto" hangingPunct="1">
              <a:spcBef>
                <a:spcPts val="0"/>
              </a:spcBef>
              <a:spcAft>
                <a:spcPts val="0"/>
              </a:spcAft>
              <a:defRPr/>
            </a:pPr>
            <a:r>
              <a:rPr lang="ja-JP" altLang="en-US" sz="1000" dirty="0">
                <a:solidFill>
                  <a:schemeClr val="tx1"/>
                </a:solidFill>
              </a:rPr>
              <a:t>   業務データベース</a:t>
            </a:r>
            <a:endParaRPr lang="en-US" altLang="ja-JP" sz="1000" dirty="0">
              <a:solidFill>
                <a:schemeClr val="tx1"/>
              </a:solidFill>
            </a:endParaRPr>
          </a:p>
          <a:p>
            <a:pPr defTabSz="970050" eaLnBrk="1" fontAlgn="auto" hangingPunct="1">
              <a:spcBef>
                <a:spcPts val="0"/>
              </a:spcBef>
              <a:spcAft>
                <a:spcPts val="0"/>
              </a:spcAft>
              <a:defRPr/>
            </a:pPr>
            <a:r>
              <a:rPr lang="en-US" altLang="ja-JP" sz="1000" dirty="0">
                <a:solidFill>
                  <a:schemeClr val="tx1"/>
                </a:solidFill>
              </a:rPr>
              <a:t>[</a:t>
            </a:r>
            <a:r>
              <a:rPr lang="en-US" altLang="ja-JP" sz="1000" dirty="0">
                <a:solidFill>
                  <a:schemeClr val="tx1"/>
                </a:solidFill>
                <a:latin typeface="Calibri" pitchFamily="34" charset="0"/>
              </a:rPr>
              <a:t>0355420536</a:t>
            </a:r>
            <a:r>
              <a:rPr lang="en-US" altLang="ja-JP" sz="1000" dirty="0">
                <a:latin typeface="Calibri" pitchFamily="34" charset="0"/>
              </a:rPr>
              <a:t> </a:t>
            </a:r>
            <a:r>
              <a:rPr lang="en-US" altLang="ja-JP" sz="1000" dirty="0">
                <a:solidFill>
                  <a:schemeClr val="tx1"/>
                </a:solidFill>
              </a:rPr>
              <a:t>:                 </a:t>
            </a:r>
          </a:p>
          <a:p>
            <a:pPr defTabSz="970050" eaLnBrk="1" fontAlgn="auto" hangingPunct="1">
              <a:spcBef>
                <a:spcPts val="0"/>
              </a:spcBef>
              <a:spcAft>
                <a:spcPts val="0"/>
              </a:spcAft>
              <a:defRPr/>
            </a:pPr>
            <a:r>
              <a:rPr lang="en-US" altLang="ja-JP" sz="1000" dirty="0">
                <a:solidFill>
                  <a:schemeClr val="tx1"/>
                </a:solidFill>
              </a:rPr>
              <a:t>                   </a:t>
            </a:r>
            <a:r>
              <a:rPr lang="ja-JP" altLang="en-US" sz="1000" dirty="0">
                <a:solidFill>
                  <a:schemeClr val="tx1"/>
                </a:solidFill>
              </a:rPr>
              <a:t>成功次郎</a:t>
            </a:r>
            <a:r>
              <a:rPr lang="en-US" altLang="ja-JP" sz="1000" dirty="0">
                <a:solidFill>
                  <a:schemeClr val="tx1"/>
                </a:solidFill>
              </a:rPr>
              <a:t>]</a:t>
            </a:r>
            <a:endParaRPr lang="ja-JP" altLang="en-US" sz="1000" dirty="0">
              <a:solidFill>
                <a:schemeClr val="tx1"/>
              </a:solidFill>
            </a:endParaRPr>
          </a:p>
        </p:txBody>
      </p:sp>
      <p:cxnSp>
        <p:nvCxnSpPr>
          <p:cNvPr id="22" name="直線矢印コネクタ 21"/>
          <p:cNvCxnSpPr>
            <a:endCxn id="18" idx="3"/>
          </p:cNvCxnSpPr>
          <p:nvPr/>
        </p:nvCxnSpPr>
        <p:spPr>
          <a:xfrm rot="5400000" flipH="1" flipV="1">
            <a:off x="7417594" y="3213894"/>
            <a:ext cx="715963" cy="317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9466" name="テキスト ボックス 19"/>
          <p:cNvSpPr txBox="1">
            <a:spLocks noChangeArrowheads="1"/>
          </p:cNvSpPr>
          <p:nvPr/>
        </p:nvSpPr>
        <p:spPr bwMode="auto">
          <a:xfrm>
            <a:off x="7051675" y="3143250"/>
            <a:ext cx="1428750" cy="246063"/>
          </a:xfrm>
          <a:prstGeom prst="rect">
            <a:avLst/>
          </a:prstGeom>
          <a:solidFill>
            <a:schemeClr val="bg1"/>
          </a:solidFill>
          <a:ln w="12700">
            <a:solidFill>
              <a:schemeClr val="tx2"/>
            </a:solidFill>
            <a:miter lim="800000"/>
            <a:headEnd/>
            <a:tailEnd/>
          </a:ln>
        </p:spPr>
        <p:txBody>
          <a:bodyPr lIns="91428" tIns="45714" rIns="91428" bIns="45714">
            <a:spAutoFit/>
          </a:bodyPr>
          <a:lstStyle/>
          <a:p>
            <a:pPr algn="ctr" eaLnBrk="1" hangingPunct="1"/>
            <a:r>
              <a:rPr lang="ja-JP" altLang="en-US" sz="1000" dirty="0">
                <a:latin typeface="Calibri" pitchFamily="34" charset="0"/>
              </a:rPr>
              <a:t>②検索　</a:t>
            </a:r>
            <a:r>
              <a:rPr lang="en-US" altLang="ja-JP" sz="1000" dirty="0">
                <a:latin typeface="Calibri" pitchFamily="34" charset="0"/>
              </a:rPr>
              <a:t>[0355420536]</a:t>
            </a:r>
            <a:endParaRPr lang="ja-JP" altLang="en-US" sz="1000" dirty="0">
              <a:latin typeface="Calibri" pitchFamily="34" charset="0"/>
            </a:endParaRPr>
          </a:p>
        </p:txBody>
      </p:sp>
      <p:sp>
        <p:nvSpPr>
          <p:cNvPr id="19467" name="テキスト ボックス 23"/>
          <p:cNvSpPr txBox="1">
            <a:spLocks noChangeArrowheads="1"/>
          </p:cNvSpPr>
          <p:nvPr/>
        </p:nvSpPr>
        <p:spPr bwMode="auto">
          <a:xfrm>
            <a:off x="4737100" y="3787775"/>
            <a:ext cx="1430338" cy="246063"/>
          </a:xfrm>
          <a:prstGeom prst="rect">
            <a:avLst/>
          </a:prstGeom>
          <a:solidFill>
            <a:schemeClr val="bg1"/>
          </a:solidFill>
          <a:ln w="12700">
            <a:solidFill>
              <a:schemeClr val="tx2"/>
            </a:solidFill>
            <a:miter lim="800000"/>
            <a:headEnd/>
            <a:tailEnd/>
          </a:ln>
        </p:spPr>
        <p:txBody>
          <a:bodyPr lIns="91428" tIns="45714" rIns="91428" bIns="45714">
            <a:spAutoFit/>
          </a:bodyPr>
          <a:lstStyle/>
          <a:p>
            <a:pPr algn="ctr" eaLnBrk="1" hangingPunct="1"/>
            <a:r>
              <a:rPr lang="ja-JP" altLang="en-US" sz="1000" dirty="0">
                <a:latin typeface="Calibri" pitchFamily="34" charset="0"/>
              </a:rPr>
              <a:t>①着信　</a:t>
            </a:r>
            <a:r>
              <a:rPr lang="en-US" altLang="ja-JP" sz="1000" dirty="0">
                <a:latin typeface="Calibri" pitchFamily="34" charset="0"/>
              </a:rPr>
              <a:t>[0355420536]</a:t>
            </a:r>
            <a:endParaRPr lang="ja-JP" altLang="en-US" sz="1000" dirty="0">
              <a:latin typeface="Calibri" pitchFamily="34" charset="0"/>
            </a:endParaRPr>
          </a:p>
        </p:txBody>
      </p:sp>
      <p:cxnSp>
        <p:nvCxnSpPr>
          <p:cNvPr id="26" name="直線矢印コネクタ 25"/>
          <p:cNvCxnSpPr/>
          <p:nvPr/>
        </p:nvCxnSpPr>
        <p:spPr>
          <a:xfrm rot="5400000">
            <a:off x="7226300" y="4322763"/>
            <a:ext cx="649287" cy="4460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9469" name="テキスト ボックス 24"/>
          <p:cNvSpPr txBox="1">
            <a:spLocks noChangeArrowheads="1"/>
          </p:cNvSpPr>
          <p:nvPr/>
        </p:nvSpPr>
        <p:spPr bwMode="auto">
          <a:xfrm>
            <a:off x="6667500" y="4365625"/>
            <a:ext cx="2000250" cy="246063"/>
          </a:xfrm>
          <a:prstGeom prst="rect">
            <a:avLst/>
          </a:prstGeom>
          <a:solidFill>
            <a:schemeClr val="bg1"/>
          </a:solidFill>
          <a:ln w="12700">
            <a:solidFill>
              <a:schemeClr val="tx2"/>
            </a:solidFill>
            <a:miter lim="800000"/>
            <a:headEnd/>
            <a:tailEnd/>
          </a:ln>
        </p:spPr>
        <p:txBody>
          <a:bodyPr lIns="91428" tIns="45714" rIns="91428" bIns="45714">
            <a:spAutoFit/>
          </a:bodyPr>
          <a:lstStyle/>
          <a:p>
            <a:pPr algn="ctr" eaLnBrk="1" hangingPunct="1"/>
            <a:r>
              <a:rPr lang="ja-JP" altLang="en-US" sz="1000" dirty="0">
                <a:latin typeface="Calibri" pitchFamily="34" charset="0"/>
              </a:rPr>
              <a:t>③表示　</a:t>
            </a:r>
            <a:r>
              <a:rPr lang="en-US" altLang="ja-JP" sz="1000" dirty="0">
                <a:latin typeface="Calibri" pitchFamily="34" charset="0"/>
              </a:rPr>
              <a:t>[0355420536 :</a:t>
            </a:r>
            <a:r>
              <a:rPr lang="ja-JP" altLang="en-US" sz="1000" dirty="0">
                <a:latin typeface="Calibri" pitchFamily="34" charset="0"/>
              </a:rPr>
              <a:t>成功次郎</a:t>
            </a:r>
            <a:r>
              <a:rPr lang="en-US" altLang="ja-JP" sz="1000" dirty="0">
                <a:latin typeface="Calibri" pitchFamily="34" charset="0"/>
              </a:rPr>
              <a:t>]</a:t>
            </a:r>
            <a:endParaRPr lang="ja-JP" altLang="en-US" sz="1000" dirty="0">
              <a:latin typeface="Calibri" pitchFamily="34" charset="0"/>
            </a:endParaRPr>
          </a:p>
        </p:txBody>
      </p:sp>
      <p:cxnSp>
        <p:nvCxnSpPr>
          <p:cNvPr id="31" name="直線矢印コネクタ 30"/>
          <p:cNvCxnSpPr>
            <a:stCxn id="19467" idx="3"/>
          </p:cNvCxnSpPr>
          <p:nvPr/>
        </p:nvCxnSpPr>
        <p:spPr>
          <a:xfrm>
            <a:off x="6167438" y="3910013"/>
            <a:ext cx="571500" cy="476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pic>
        <p:nvPicPr>
          <p:cNvPr id="19471" name="Picture 12" descr="C:\Program Files\Common Files\Microsoft Shared\Clipart\cagcat50\BD04918_.WMF"/>
          <p:cNvPicPr>
            <a:picLocks noChangeAspect="1" noChangeArrowheads="1"/>
          </p:cNvPicPr>
          <p:nvPr/>
        </p:nvPicPr>
        <p:blipFill>
          <a:blip r:embed="rId4" cstate="print"/>
          <a:srcRect/>
          <a:stretch>
            <a:fillRect/>
          </a:stretch>
        </p:blipFill>
        <p:spPr bwMode="auto">
          <a:xfrm>
            <a:off x="4951413" y="2857500"/>
            <a:ext cx="889000" cy="876300"/>
          </a:xfrm>
          <a:prstGeom prst="rect">
            <a:avLst/>
          </a:prstGeom>
          <a:noFill/>
          <a:ln w="9525">
            <a:noFill/>
            <a:miter lim="800000"/>
            <a:headEnd/>
            <a:tailEnd/>
          </a:ln>
        </p:spPr>
      </p:pic>
      <p:sp>
        <p:nvSpPr>
          <p:cNvPr id="19472" name="Line 1027"/>
          <p:cNvSpPr>
            <a:spLocks noChangeShapeType="1"/>
          </p:cNvSpPr>
          <p:nvPr/>
        </p:nvSpPr>
        <p:spPr bwMode="auto">
          <a:xfrm>
            <a:off x="674688" y="1485900"/>
            <a:ext cx="8597900" cy="0"/>
          </a:xfrm>
          <a:prstGeom prst="line">
            <a:avLst/>
          </a:prstGeom>
          <a:noFill/>
          <a:ln w="9525">
            <a:solidFill>
              <a:srgbClr val="B68116"/>
            </a:solidFill>
            <a:round/>
            <a:headEnd/>
            <a:tailEnd/>
          </a:ln>
          <a:effectLst>
            <a:prstShdw prst="shdw17" dist="17961" dir="2700000">
              <a:srgbClr val="6D4D0D"/>
            </a:prstShdw>
          </a:effectLst>
        </p:spPr>
        <p:txBody>
          <a:bodyPr lIns="91428" tIns="45714" rIns="91428" bIns="45714"/>
          <a:lstStyle/>
          <a:p>
            <a:endParaRPr lang="ja-JP" altLang="en-US"/>
          </a:p>
        </p:txBody>
      </p:sp>
      <p:sp>
        <p:nvSpPr>
          <p:cNvPr id="37" name="Text Box 1028"/>
          <p:cNvSpPr txBox="1">
            <a:spLocks noChangeArrowheads="1"/>
          </p:cNvSpPr>
          <p:nvPr/>
        </p:nvSpPr>
        <p:spPr bwMode="auto">
          <a:xfrm>
            <a:off x="839788" y="982663"/>
            <a:ext cx="7064375" cy="430212"/>
          </a:xfrm>
          <a:prstGeom prst="rect">
            <a:avLst/>
          </a:prstGeom>
          <a:noFill/>
          <a:ln w="9525">
            <a:noFill/>
            <a:miter lim="800000"/>
            <a:headEnd/>
            <a:tailEnd/>
          </a:ln>
          <a:effectLst>
            <a:prstShdw prst="shdw17" dist="17961" dir="2700000">
              <a:srgbClr val="FFFFCC">
                <a:gamma/>
                <a:shade val="60000"/>
                <a:invGamma/>
              </a:srgbClr>
            </a:prstShdw>
          </a:effectLst>
        </p:spPr>
        <p:txBody>
          <a:bodyPr wrap="none" lIns="91428" tIns="45714" rIns="91428" bIns="45714">
            <a:spAutoFit/>
          </a:bodyPr>
          <a:lstStyle/>
          <a:p>
            <a:pPr defTabSz="970114"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現在ご利用いただいている業務データベースを直接指定可能です。</a:t>
            </a:r>
            <a:endParaRPr lang="en-US" altLang="ja-JP" sz="1100" dirty="0">
              <a:solidFill>
                <a:srgbClr val="800000"/>
              </a:solidFill>
              <a:effectLst>
                <a:outerShdw blurRad="38100" dist="38100" dir="2700000" algn="tl">
                  <a:srgbClr val="C0C0C0"/>
                </a:outerShdw>
              </a:effectLst>
              <a:latin typeface="Times New Roman" charset="0"/>
              <a:ea typeface="+mn-ea"/>
            </a:endParaRPr>
          </a:p>
          <a:p>
            <a:pPr defTabSz="970114" eaLnBrk="1" hangingPunct="1">
              <a:spcBef>
                <a:spcPts val="0"/>
              </a:spcBef>
              <a:spcAft>
                <a:spcPts val="0"/>
              </a:spcAft>
              <a:defRPr/>
            </a:pPr>
            <a:r>
              <a:rPr lang="ja-JP" altLang="en-US" sz="1100" dirty="0">
                <a:solidFill>
                  <a:srgbClr val="800000"/>
                </a:solidFill>
                <a:effectLst>
                  <a:outerShdw blurRad="38100" dist="38100" dir="2700000" algn="tl">
                    <a:srgbClr val="C0C0C0"/>
                  </a:outerShdw>
                </a:effectLst>
                <a:latin typeface="Times New Roman" charset="0"/>
                <a:ea typeface="+mn-ea"/>
              </a:rPr>
              <a:t>既存の顧客データを無駄にしません。また、</a:t>
            </a:r>
            <a:r>
              <a:rPr lang="en-US" altLang="ja-JP" sz="1100" dirty="0">
                <a:solidFill>
                  <a:srgbClr val="800000"/>
                </a:solidFill>
                <a:effectLst>
                  <a:outerShdw blurRad="38100" dist="38100" dir="2700000" algn="tl">
                    <a:srgbClr val="C0C0C0"/>
                  </a:outerShdw>
                </a:effectLst>
                <a:latin typeface="Times New Roman" charset="0"/>
                <a:ea typeface="+mn-ea"/>
              </a:rPr>
              <a:t>CTI</a:t>
            </a:r>
            <a:r>
              <a:rPr lang="ja-JP" altLang="en-US" sz="1100" dirty="0">
                <a:solidFill>
                  <a:srgbClr val="800000"/>
                </a:solidFill>
                <a:effectLst>
                  <a:outerShdw blurRad="38100" dist="38100" dir="2700000" algn="tl">
                    <a:srgbClr val="C0C0C0"/>
                  </a:outerShdw>
                </a:effectLst>
                <a:latin typeface="Times New Roman" charset="0"/>
                <a:ea typeface="+mn-ea"/>
              </a:rPr>
              <a:t>用のデータベースと業務データベースでの二重管理が発生しません。</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782" y="2652455"/>
            <a:ext cx="2358364" cy="2793563"/>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1431" y="4974405"/>
            <a:ext cx="4390232" cy="1087489"/>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3970</TotalTime>
  <Words>4104</Words>
  <Application>Microsoft Office PowerPoint</Application>
  <PresentationFormat>ユーザー設定</PresentationFormat>
  <Paragraphs>403</Paragraphs>
  <Slides>16</Slides>
  <Notes>14</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25" baseType="lpstr">
      <vt:lpstr>HGP創英角ｺﾞｼｯｸUB</vt:lpstr>
      <vt:lpstr>HG丸ｺﾞｼｯｸM-PRO</vt:lpstr>
      <vt:lpstr>ＭＳ Ｐゴシック</vt:lpstr>
      <vt:lpstr>Arial</vt:lpstr>
      <vt:lpstr>Calibri</vt:lpstr>
      <vt:lpstr>Tahoma</vt:lpstr>
      <vt:lpstr>Times New Roman</vt:lpstr>
      <vt:lpstr>Office テーマ</vt:lpstr>
      <vt:lpstr>ビットマップ イメージ</vt:lpstr>
      <vt:lpstr>PowerPoint プレゼンテーション</vt:lpstr>
      <vt:lpstr>システム構成例</vt:lpstr>
      <vt:lpstr>システム構成例( IP回線直収 )</vt:lpstr>
      <vt:lpstr>見えＴＥＬ君の機能　－  クライアントモニター　</vt:lpstr>
      <vt:lpstr>見えＴＥＬ君の機能　－　ログ閲覧( 1 / 3 )</vt:lpstr>
      <vt:lpstr>見えＴＥＬ君の機能　－　ログ閲覧( 2 / 3 )</vt:lpstr>
      <vt:lpstr>見えＴＥＬ君の機能　－　ログ閲覧( 3 / 3 )</vt:lpstr>
      <vt:lpstr>音声応答・留守番電話機能</vt:lpstr>
      <vt:lpstr>データベース連動機能</vt:lpstr>
      <vt:lpstr>アプリケーション連動機能</vt:lpstr>
      <vt:lpstr>その他の機能</vt:lpstr>
      <vt:lpstr>CTIかんたん受付の機能 ( 1 / 2 )</vt:lpstr>
      <vt:lpstr>CTIかんたん受付の機能 ( 2 / 2 )</vt:lpstr>
      <vt:lpstr>CTIアダプタの接続工事例</vt:lpstr>
      <vt:lpstr>動作環境</vt:lpstr>
      <vt:lpstr>ご質問・お問い合わせ</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simamura</dc:creator>
  <cp:lastModifiedBy>楠木 孝彦</cp:lastModifiedBy>
  <cp:revision>221</cp:revision>
  <cp:lastPrinted>2021-01-21T21:40:43Z</cp:lastPrinted>
  <dcterms:created xsi:type="dcterms:W3CDTF">2009-02-18T06:48:51Z</dcterms:created>
  <dcterms:modified xsi:type="dcterms:W3CDTF">2022-06-06T02:22:48Z</dcterms:modified>
</cp:coreProperties>
</file>