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3" r:id="rId1"/>
  </p:sldMasterIdLst>
  <p:notesMasterIdLst>
    <p:notesMasterId r:id="rId22"/>
  </p:notesMasterIdLst>
  <p:handoutMasterIdLst>
    <p:handoutMasterId r:id="rId23"/>
  </p:handoutMasterIdLst>
  <p:sldIdLst>
    <p:sldId id="263" r:id="rId2"/>
    <p:sldId id="297" r:id="rId3"/>
    <p:sldId id="267" r:id="rId4"/>
    <p:sldId id="273" r:id="rId5"/>
    <p:sldId id="275" r:id="rId6"/>
    <p:sldId id="285" r:id="rId7"/>
    <p:sldId id="256" r:id="rId8"/>
    <p:sldId id="286" r:id="rId9"/>
    <p:sldId id="287" r:id="rId10"/>
    <p:sldId id="288" r:id="rId11"/>
    <p:sldId id="292" r:id="rId12"/>
    <p:sldId id="274" r:id="rId13"/>
    <p:sldId id="280" r:id="rId14"/>
    <p:sldId id="283" r:id="rId15"/>
    <p:sldId id="284" r:id="rId16"/>
    <p:sldId id="269" r:id="rId17"/>
    <p:sldId id="278" r:id="rId18"/>
    <p:sldId id="279" r:id="rId19"/>
    <p:sldId id="294" r:id="rId20"/>
    <p:sldId id="291" r:id="rId21"/>
  </p:sldIdLst>
  <p:sldSz cx="9721850" cy="6661150"/>
  <p:notesSz cx="6735763" cy="9866313"/>
  <p:defaultTextStyle>
    <a:defPPr>
      <a:defRPr lang="ja-JP"/>
    </a:defPPr>
    <a:lvl1pPr algn="l" rtl="0" eaLnBrk="0" fontAlgn="base" hangingPunct="0">
      <a:spcBef>
        <a:spcPct val="0"/>
      </a:spcBef>
      <a:spcAft>
        <a:spcPct val="0"/>
      </a:spcAft>
      <a:defRPr kumimoji="1" sz="1000" kern="1200">
        <a:solidFill>
          <a:schemeClr val="tx1"/>
        </a:solidFill>
        <a:latin typeface="ＭＳ Ｐゴシック" charset="-128"/>
        <a:ea typeface="ＭＳ Ｐゴシック" charset="-128"/>
        <a:cs typeface="+mn-cs"/>
      </a:defRPr>
    </a:lvl1pPr>
    <a:lvl2pPr marL="457200" algn="l" rtl="0" eaLnBrk="0" fontAlgn="base" hangingPunct="0">
      <a:spcBef>
        <a:spcPct val="0"/>
      </a:spcBef>
      <a:spcAft>
        <a:spcPct val="0"/>
      </a:spcAft>
      <a:defRPr kumimoji="1" sz="1000" kern="1200">
        <a:solidFill>
          <a:schemeClr val="tx1"/>
        </a:solidFill>
        <a:latin typeface="ＭＳ Ｐゴシック" charset="-128"/>
        <a:ea typeface="ＭＳ Ｐゴシック" charset="-128"/>
        <a:cs typeface="+mn-cs"/>
      </a:defRPr>
    </a:lvl2pPr>
    <a:lvl3pPr marL="914400" algn="l" rtl="0" eaLnBrk="0" fontAlgn="base" hangingPunct="0">
      <a:spcBef>
        <a:spcPct val="0"/>
      </a:spcBef>
      <a:spcAft>
        <a:spcPct val="0"/>
      </a:spcAft>
      <a:defRPr kumimoji="1" sz="1000" kern="1200">
        <a:solidFill>
          <a:schemeClr val="tx1"/>
        </a:solidFill>
        <a:latin typeface="ＭＳ Ｐゴシック" charset="-128"/>
        <a:ea typeface="ＭＳ Ｐゴシック" charset="-128"/>
        <a:cs typeface="+mn-cs"/>
      </a:defRPr>
    </a:lvl3pPr>
    <a:lvl4pPr marL="1371600" algn="l" rtl="0" eaLnBrk="0" fontAlgn="base" hangingPunct="0">
      <a:spcBef>
        <a:spcPct val="0"/>
      </a:spcBef>
      <a:spcAft>
        <a:spcPct val="0"/>
      </a:spcAft>
      <a:defRPr kumimoji="1" sz="1000" kern="1200">
        <a:solidFill>
          <a:schemeClr val="tx1"/>
        </a:solidFill>
        <a:latin typeface="ＭＳ Ｐゴシック" charset="-128"/>
        <a:ea typeface="ＭＳ Ｐゴシック" charset="-128"/>
        <a:cs typeface="+mn-cs"/>
      </a:defRPr>
    </a:lvl4pPr>
    <a:lvl5pPr marL="1828800" algn="l" rtl="0" eaLnBrk="0" fontAlgn="base" hangingPunct="0">
      <a:spcBef>
        <a:spcPct val="0"/>
      </a:spcBef>
      <a:spcAft>
        <a:spcPct val="0"/>
      </a:spcAft>
      <a:defRPr kumimoji="1" sz="10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0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0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0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000" kern="1200">
        <a:solidFill>
          <a:schemeClr val="tx1"/>
        </a:solidFill>
        <a:latin typeface="ＭＳ Ｐゴシック" charset="-128"/>
        <a:ea typeface="ＭＳ Ｐゴシック" charset="-128"/>
        <a:cs typeface="+mn-cs"/>
      </a:defRPr>
    </a:lvl9pPr>
  </p:defaultTextStyle>
  <p:extLst>
    <p:ext uri="{EFAFB233-063F-42B5-8137-9DF3F51BA10A}">
      <p15:sldGuideLst xmlns:p15="http://schemas.microsoft.com/office/powerpoint/2012/main">
        <p15:guide id="1" orient="horz" pos="1958">
          <p15:clr>
            <a:srgbClr val="A4A3A4"/>
          </p15:clr>
        </p15:guide>
        <p15:guide id="2" pos="30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990099"/>
    <a:srgbClr val="FFCC66"/>
    <a:srgbClr val="EAEAEA"/>
    <a:srgbClr val="DDDDDD"/>
    <a:srgbClr val="FF9966"/>
    <a:srgbClr val="CCFF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28" autoAdjust="0"/>
    <p:restoredTop sz="90929" autoAdjust="0"/>
  </p:normalViewPr>
  <p:slideViewPr>
    <p:cSldViewPr snapToGrid="0">
      <p:cViewPr varScale="1">
        <p:scale>
          <a:sx n="94" d="100"/>
          <a:sy n="94" d="100"/>
        </p:scale>
        <p:origin x="990" y="72"/>
      </p:cViewPr>
      <p:guideLst>
        <p:guide orient="horz" pos="1958"/>
        <p:guide pos="30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1"/>
            <a:ext cx="2949122" cy="530447"/>
          </a:xfrm>
          <a:prstGeom prst="rect">
            <a:avLst/>
          </a:prstGeom>
          <a:noFill/>
          <a:ln w="9525">
            <a:noFill/>
            <a:miter lim="800000"/>
            <a:headEnd/>
            <a:tailEnd/>
          </a:ln>
          <a:effectLst/>
        </p:spPr>
        <p:txBody>
          <a:bodyPr vert="horz" wrap="square" lIns="90903" tIns="45451" rIns="90903" bIns="45451" numCol="1" anchor="t" anchorCtr="0" compatLnSpc="1">
            <a:prstTxWarp prst="textNoShape">
              <a:avLst/>
            </a:prstTxWarp>
          </a:bodyPr>
          <a:lstStyle>
            <a:lvl1pPr defTabSz="909114" eaLnBrk="1" hangingPunct="1">
              <a:defRPr sz="1200">
                <a:latin typeface="Times New Roman" pitchFamily="18" charset="0"/>
                <a:ea typeface="ＭＳ Ｐゴシック" pitchFamily="50" charset="-128"/>
              </a:defRPr>
            </a:lvl1pPr>
          </a:lstStyle>
          <a:p>
            <a:pPr>
              <a:defRPr/>
            </a:pPr>
            <a:endParaRPr lang="en-US" altLang="ja-JP"/>
          </a:p>
        </p:txBody>
      </p:sp>
      <p:sp>
        <p:nvSpPr>
          <p:cNvPr id="26627" name="Rectangle 3"/>
          <p:cNvSpPr>
            <a:spLocks noGrp="1" noChangeArrowheads="1"/>
          </p:cNvSpPr>
          <p:nvPr>
            <p:ph type="dt" sz="quarter" idx="1"/>
          </p:nvPr>
        </p:nvSpPr>
        <p:spPr bwMode="auto">
          <a:xfrm>
            <a:off x="3785097" y="1"/>
            <a:ext cx="2949121" cy="530447"/>
          </a:xfrm>
          <a:prstGeom prst="rect">
            <a:avLst/>
          </a:prstGeom>
          <a:noFill/>
          <a:ln w="9525">
            <a:noFill/>
            <a:miter lim="800000"/>
            <a:headEnd/>
            <a:tailEnd/>
          </a:ln>
          <a:effectLst/>
        </p:spPr>
        <p:txBody>
          <a:bodyPr vert="horz" wrap="square" lIns="90903" tIns="45451" rIns="90903" bIns="45451" numCol="1" anchor="t" anchorCtr="0" compatLnSpc="1">
            <a:prstTxWarp prst="textNoShape">
              <a:avLst/>
            </a:prstTxWarp>
          </a:bodyPr>
          <a:lstStyle>
            <a:lvl1pPr algn="r" defTabSz="909114" eaLnBrk="1" hangingPunct="1">
              <a:defRPr sz="1200">
                <a:latin typeface="Times New Roman" pitchFamily="18" charset="0"/>
                <a:ea typeface="ＭＳ Ｐゴシック" pitchFamily="50" charset="-128"/>
              </a:defRPr>
            </a:lvl1pPr>
          </a:lstStyle>
          <a:p>
            <a:pPr>
              <a:defRPr/>
            </a:pPr>
            <a:endParaRPr lang="en-US" altLang="ja-JP"/>
          </a:p>
        </p:txBody>
      </p:sp>
      <p:sp>
        <p:nvSpPr>
          <p:cNvPr id="26628" name="Rectangle 4"/>
          <p:cNvSpPr>
            <a:spLocks noGrp="1" noChangeArrowheads="1"/>
          </p:cNvSpPr>
          <p:nvPr>
            <p:ph type="ftr" sz="quarter" idx="2"/>
          </p:nvPr>
        </p:nvSpPr>
        <p:spPr bwMode="auto">
          <a:xfrm>
            <a:off x="0" y="9337428"/>
            <a:ext cx="2949122" cy="530447"/>
          </a:xfrm>
          <a:prstGeom prst="rect">
            <a:avLst/>
          </a:prstGeom>
          <a:noFill/>
          <a:ln w="9525">
            <a:noFill/>
            <a:miter lim="800000"/>
            <a:headEnd/>
            <a:tailEnd/>
          </a:ln>
          <a:effectLst/>
        </p:spPr>
        <p:txBody>
          <a:bodyPr vert="horz" wrap="square" lIns="90903" tIns="45451" rIns="90903" bIns="45451" numCol="1" anchor="b" anchorCtr="0" compatLnSpc="1">
            <a:prstTxWarp prst="textNoShape">
              <a:avLst/>
            </a:prstTxWarp>
          </a:bodyPr>
          <a:lstStyle>
            <a:lvl1pPr defTabSz="909114" eaLnBrk="1" hangingPunct="1">
              <a:defRPr sz="1200">
                <a:latin typeface="Times New Roman" pitchFamily="18" charset="0"/>
                <a:ea typeface="ＭＳ Ｐゴシック" pitchFamily="50" charset="-128"/>
              </a:defRPr>
            </a:lvl1pPr>
          </a:lstStyle>
          <a:p>
            <a:pPr>
              <a:defRPr/>
            </a:pPr>
            <a:endParaRPr lang="en-US" altLang="ja-JP"/>
          </a:p>
        </p:txBody>
      </p:sp>
      <p:sp>
        <p:nvSpPr>
          <p:cNvPr id="26629" name="Rectangle 5"/>
          <p:cNvSpPr>
            <a:spLocks noGrp="1" noChangeArrowheads="1"/>
          </p:cNvSpPr>
          <p:nvPr>
            <p:ph type="sldNum" sz="quarter" idx="3"/>
          </p:nvPr>
        </p:nvSpPr>
        <p:spPr bwMode="auto">
          <a:xfrm>
            <a:off x="3785097" y="9337428"/>
            <a:ext cx="2949121" cy="530447"/>
          </a:xfrm>
          <a:prstGeom prst="rect">
            <a:avLst/>
          </a:prstGeom>
          <a:noFill/>
          <a:ln w="9525">
            <a:noFill/>
            <a:miter lim="800000"/>
            <a:headEnd/>
            <a:tailEnd/>
          </a:ln>
          <a:effectLst/>
        </p:spPr>
        <p:txBody>
          <a:bodyPr vert="horz" wrap="square" lIns="90903" tIns="45451" rIns="90903" bIns="45451" numCol="1" anchor="b" anchorCtr="0" compatLnSpc="1">
            <a:prstTxWarp prst="textNoShape">
              <a:avLst/>
            </a:prstTxWarp>
          </a:bodyPr>
          <a:lstStyle>
            <a:lvl1pPr algn="r" defTabSz="907931" eaLnBrk="1" hangingPunct="1">
              <a:defRPr sz="1200">
                <a:latin typeface="Times New Roman" pitchFamily="18" charset="0"/>
              </a:defRPr>
            </a:lvl1pPr>
          </a:lstStyle>
          <a:p>
            <a:fld id="{3F7D8AD5-3740-4A25-AC62-6AF2E08A5A42}" type="slidenum">
              <a:rPr lang="en-US" altLang="ja-JP"/>
              <a:pPr/>
              <a:t>‹#›</a:t>
            </a:fld>
            <a:endParaRPr lang="en-US" altLang="ja-JP"/>
          </a:p>
        </p:txBody>
      </p:sp>
    </p:spTree>
    <p:extLst>
      <p:ext uri="{BB962C8B-B14F-4D97-AF65-F5344CB8AC3E}">
        <p14:creationId xmlns:p14="http://schemas.microsoft.com/office/powerpoint/2010/main" val="1202401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2949122" cy="530447"/>
          </a:xfrm>
          <a:prstGeom prst="rect">
            <a:avLst/>
          </a:prstGeom>
          <a:noFill/>
          <a:ln w="9525">
            <a:noFill/>
            <a:miter lim="800000"/>
            <a:headEnd/>
            <a:tailEnd/>
          </a:ln>
          <a:effectLst/>
        </p:spPr>
        <p:txBody>
          <a:bodyPr vert="horz" wrap="square" lIns="90903" tIns="45451" rIns="90903" bIns="45451" numCol="1" anchor="t" anchorCtr="0" compatLnSpc="1">
            <a:prstTxWarp prst="textNoShape">
              <a:avLst/>
            </a:prstTxWarp>
          </a:bodyPr>
          <a:lstStyle>
            <a:lvl1pPr defTabSz="909114" eaLnBrk="1" hangingPunct="1">
              <a:defRPr sz="1200">
                <a:latin typeface="Times New Roman" pitchFamily="18" charset="0"/>
                <a:ea typeface="ＭＳ Ｐゴシック" pitchFamily="50" charset="-128"/>
              </a:defRPr>
            </a:lvl1pPr>
          </a:lstStyle>
          <a:p>
            <a:pPr>
              <a:defRPr/>
            </a:pPr>
            <a:endParaRPr lang="en-US" altLang="ja-JP"/>
          </a:p>
        </p:txBody>
      </p:sp>
      <p:sp>
        <p:nvSpPr>
          <p:cNvPr id="27651" name="Rectangle 3"/>
          <p:cNvSpPr>
            <a:spLocks noGrp="1" noChangeArrowheads="1"/>
          </p:cNvSpPr>
          <p:nvPr>
            <p:ph type="dt" idx="1"/>
          </p:nvPr>
        </p:nvSpPr>
        <p:spPr bwMode="auto">
          <a:xfrm>
            <a:off x="3785097" y="1"/>
            <a:ext cx="2949121" cy="530447"/>
          </a:xfrm>
          <a:prstGeom prst="rect">
            <a:avLst/>
          </a:prstGeom>
          <a:noFill/>
          <a:ln w="9525">
            <a:noFill/>
            <a:miter lim="800000"/>
            <a:headEnd/>
            <a:tailEnd/>
          </a:ln>
          <a:effectLst/>
        </p:spPr>
        <p:txBody>
          <a:bodyPr vert="horz" wrap="square" lIns="90903" tIns="45451" rIns="90903" bIns="45451" numCol="1" anchor="t" anchorCtr="0" compatLnSpc="1">
            <a:prstTxWarp prst="textNoShape">
              <a:avLst/>
            </a:prstTxWarp>
          </a:bodyPr>
          <a:lstStyle>
            <a:lvl1pPr algn="r" defTabSz="909114" eaLnBrk="1" hangingPunct="1">
              <a:defRPr sz="1200">
                <a:latin typeface="Times New Roman" pitchFamily="18" charset="0"/>
                <a:ea typeface="ＭＳ Ｐゴシック"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654050" y="760413"/>
            <a:ext cx="5426075" cy="371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908733" y="4705377"/>
            <a:ext cx="4916751" cy="4404270"/>
          </a:xfrm>
          <a:prstGeom prst="rect">
            <a:avLst/>
          </a:prstGeom>
          <a:noFill/>
          <a:ln w="9525">
            <a:noFill/>
            <a:miter lim="800000"/>
            <a:headEnd/>
            <a:tailEnd/>
          </a:ln>
          <a:effectLst/>
        </p:spPr>
        <p:txBody>
          <a:bodyPr vert="horz" wrap="square" lIns="90903" tIns="45451" rIns="90903" bIns="4545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7654" name="Rectangle 6"/>
          <p:cNvSpPr>
            <a:spLocks noGrp="1" noChangeArrowheads="1"/>
          </p:cNvSpPr>
          <p:nvPr>
            <p:ph type="ftr" sz="quarter" idx="4"/>
          </p:nvPr>
        </p:nvSpPr>
        <p:spPr bwMode="auto">
          <a:xfrm>
            <a:off x="0" y="9337428"/>
            <a:ext cx="2949122" cy="530447"/>
          </a:xfrm>
          <a:prstGeom prst="rect">
            <a:avLst/>
          </a:prstGeom>
          <a:noFill/>
          <a:ln w="9525">
            <a:noFill/>
            <a:miter lim="800000"/>
            <a:headEnd/>
            <a:tailEnd/>
          </a:ln>
          <a:effectLst/>
        </p:spPr>
        <p:txBody>
          <a:bodyPr vert="horz" wrap="square" lIns="90903" tIns="45451" rIns="90903" bIns="45451" numCol="1" anchor="b" anchorCtr="0" compatLnSpc="1">
            <a:prstTxWarp prst="textNoShape">
              <a:avLst/>
            </a:prstTxWarp>
          </a:bodyPr>
          <a:lstStyle>
            <a:lvl1pPr defTabSz="909114" eaLnBrk="1" hangingPunct="1">
              <a:defRPr sz="1200">
                <a:latin typeface="Times New Roman" pitchFamily="18" charset="0"/>
                <a:ea typeface="ＭＳ Ｐゴシック" pitchFamily="50" charset="-128"/>
              </a:defRPr>
            </a:lvl1pPr>
          </a:lstStyle>
          <a:p>
            <a:pPr>
              <a:defRPr/>
            </a:pPr>
            <a:endParaRPr lang="en-US" altLang="ja-JP"/>
          </a:p>
        </p:txBody>
      </p:sp>
      <p:sp>
        <p:nvSpPr>
          <p:cNvPr id="27655" name="Rectangle 7"/>
          <p:cNvSpPr>
            <a:spLocks noGrp="1" noChangeArrowheads="1"/>
          </p:cNvSpPr>
          <p:nvPr>
            <p:ph type="sldNum" sz="quarter" idx="5"/>
          </p:nvPr>
        </p:nvSpPr>
        <p:spPr bwMode="auto">
          <a:xfrm>
            <a:off x="3785097" y="9337428"/>
            <a:ext cx="2949121" cy="530447"/>
          </a:xfrm>
          <a:prstGeom prst="rect">
            <a:avLst/>
          </a:prstGeom>
          <a:noFill/>
          <a:ln w="9525">
            <a:noFill/>
            <a:miter lim="800000"/>
            <a:headEnd/>
            <a:tailEnd/>
          </a:ln>
          <a:effectLst/>
        </p:spPr>
        <p:txBody>
          <a:bodyPr vert="horz" wrap="square" lIns="90903" tIns="45451" rIns="90903" bIns="45451" numCol="1" anchor="b" anchorCtr="0" compatLnSpc="1">
            <a:prstTxWarp prst="textNoShape">
              <a:avLst/>
            </a:prstTxWarp>
          </a:bodyPr>
          <a:lstStyle>
            <a:lvl1pPr algn="r" defTabSz="907931" eaLnBrk="1" hangingPunct="1">
              <a:defRPr sz="1200">
                <a:latin typeface="Times New Roman" pitchFamily="18" charset="0"/>
              </a:defRPr>
            </a:lvl1pPr>
          </a:lstStyle>
          <a:p>
            <a:fld id="{2A05D431-D091-4E48-90BA-CAD29F3E3590}" type="slidenum">
              <a:rPr lang="en-US" altLang="ja-JP"/>
              <a:pPr/>
              <a:t>‹#›</a:t>
            </a:fld>
            <a:endParaRPr lang="en-US" altLang="ja-JP"/>
          </a:p>
        </p:txBody>
      </p:sp>
    </p:spTree>
    <p:extLst>
      <p:ext uri="{BB962C8B-B14F-4D97-AF65-F5344CB8AC3E}">
        <p14:creationId xmlns:p14="http://schemas.microsoft.com/office/powerpoint/2010/main" val="2764805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2D374EF4-97C8-4B12-9E1E-A807B1AEEAC2}" type="slidenum">
              <a:rPr lang="en-US" altLang="ja-JP">
                <a:ea typeface="ＭＳ Ｐゴシック" charset="-128"/>
              </a:rPr>
              <a:pPr>
                <a:spcBef>
                  <a:spcPct val="0"/>
                </a:spcBef>
              </a:pPr>
              <a:t>0</a:t>
            </a:fld>
            <a:endParaRPr lang="en-US" altLang="ja-JP">
              <a:ea typeface="ＭＳ Ｐゴシック" charset="-128"/>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987431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CBADB12C-A47F-4BB3-B6CD-4CBD1A2FE969}" type="slidenum">
              <a:rPr lang="en-US" altLang="ja-JP">
                <a:ea typeface="ＭＳ Ｐゴシック" charset="-128"/>
              </a:rPr>
              <a:pPr>
                <a:spcBef>
                  <a:spcPct val="0"/>
                </a:spcBef>
              </a:pPr>
              <a:t>10</a:t>
            </a:fld>
            <a:endParaRPr lang="en-US" altLang="ja-JP">
              <a:ea typeface="ＭＳ Ｐゴシック"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48602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F65C49FD-2E54-4FE3-B727-1B398939A1FB}" type="slidenum">
              <a:rPr lang="en-US" altLang="ja-JP">
                <a:ea typeface="ＭＳ Ｐゴシック" charset="-128"/>
              </a:rPr>
              <a:pPr>
                <a:spcBef>
                  <a:spcPct val="0"/>
                </a:spcBef>
              </a:pPr>
              <a:t>11</a:t>
            </a:fld>
            <a:endParaRPr lang="en-US" altLang="ja-JP">
              <a:ea typeface="ＭＳ Ｐゴシック"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834149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73F44A9B-2815-41D5-A2BB-A2602946AAEC}" type="slidenum">
              <a:rPr lang="en-US" altLang="ja-JP">
                <a:ea typeface="ＭＳ Ｐゴシック" charset="-128"/>
              </a:rPr>
              <a:pPr>
                <a:spcBef>
                  <a:spcPct val="0"/>
                </a:spcBef>
              </a:pPr>
              <a:t>12</a:t>
            </a:fld>
            <a:endParaRPr lang="en-US" altLang="ja-JP">
              <a:ea typeface="ＭＳ Ｐゴシック"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757879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EA593B77-E8BB-4E86-900A-0ACC84EC1F92}" type="slidenum">
              <a:rPr lang="en-US" altLang="ja-JP">
                <a:ea typeface="ＭＳ Ｐゴシック" charset="-128"/>
              </a:rPr>
              <a:pPr>
                <a:spcBef>
                  <a:spcPct val="0"/>
                </a:spcBef>
              </a:pPr>
              <a:t>13</a:t>
            </a:fld>
            <a:endParaRPr lang="en-US" altLang="ja-JP">
              <a:ea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75113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D653F2ED-2D59-434A-9B95-995EBB267689}" type="slidenum">
              <a:rPr lang="en-US" altLang="ja-JP">
                <a:ea typeface="ＭＳ Ｐゴシック" charset="-128"/>
              </a:rPr>
              <a:pPr>
                <a:spcBef>
                  <a:spcPct val="0"/>
                </a:spcBef>
              </a:pPr>
              <a:t>14</a:t>
            </a:fld>
            <a:endParaRPr lang="en-US" altLang="ja-JP">
              <a:ea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1499744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B2108FEB-8C80-42EC-96DA-0912B2FB0510}" type="slidenum">
              <a:rPr lang="en-US" altLang="ja-JP">
                <a:ea typeface="ＭＳ Ｐゴシック" charset="-128"/>
              </a:rPr>
              <a:pPr>
                <a:spcBef>
                  <a:spcPct val="0"/>
                </a:spcBef>
              </a:pPr>
              <a:t>15</a:t>
            </a:fld>
            <a:endParaRPr lang="en-US" altLang="ja-JP">
              <a:ea typeface="ＭＳ Ｐゴシック"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173928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F71BF766-DCE9-4F8A-9F4E-88308663375A}" type="slidenum">
              <a:rPr lang="en-US" altLang="ja-JP">
                <a:ea typeface="ＭＳ Ｐゴシック" charset="-128"/>
              </a:rPr>
              <a:pPr>
                <a:spcBef>
                  <a:spcPct val="0"/>
                </a:spcBef>
              </a:pPr>
              <a:t>16</a:t>
            </a:fld>
            <a:endParaRPr lang="en-US" altLang="ja-JP">
              <a:ea typeface="ＭＳ Ｐゴシック"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687977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9CAA6199-9A00-468B-A445-0237236731D1}" type="slidenum">
              <a:rPr lang="en-US" altLang="ja-JP">
                <a:ea typeface="ＭＳ Ｐゴシック" charset="-128"/>
              </a:rPr>
              <a:pPr>
                <a:spcBef>
                  <a:spcPct val="0"/>
                </a:spcBef>
              </a:pPr>
              <a:t>17</a:t>
            </a:fld>
            <a:endParaRPr lang="en-US" altLang="ja-JP">
              <a:ea typeface="ＭＳ Ｐゴシック"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154444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2E1A2B67-FC97-4695-84DA-7599A52C73E3}" type="slidenum">
              <a:rPr lang="en-US" altLang="ja-JP">
                <a:ea typeface="ＭＳ Ｐゴシック" charset="-128"/>
              </a:rPr>
              <a:pPr>
                <a:spcBef>
                  <a:spcPct val="0"/>
                </a:spcBef>
              </a:pPr>
              <a:t>18</a:t>
            </a:fld>
            <a:endParaRPr lang="en-US" altLang="ja-JP">
              <a:ea typeface="ＭＳ Ｐゴシック"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597809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4793F3F9-AD42-4645-AEFC-23BA2706787A}" type="slidenum">
              <a:rPr lang="en-US" altLang="ja-JP">
                <a:ea typeface="ＭＳ Ｐゴシック" charset="-128"/>
              </a:rPr>
              <a:pPr>
                <a:spcBef>
                  <a:spcPct val="0"/>
                </a:spcBef>
              </a:pPr>
              <a:t>19</a:t>
            </a:fld>
            <a:endParaRPr lang="en-US" altLang="ja-JP">
              <a:ea typeface="ＭＳ Ｐゴシック" charset="-128"/>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179812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0F8A0C0D-2C93-4E39-BBC8-6015EDBE331F}" type="slidenum">
              <a:rPr lang="en-US" altLang="ja-JP">
                <a:ea typeface="ＭＳ Ｐゴシック" charset="-128"/>
              </a:rPr>
              <a:pPr>
                <a:spcBef>
                  <a:spcPct val="0"/>
                </a:spcBef>
              </a:pPr>
              <a:t>2</a:t>
            </a:fld>
            <a:endParaRPr lang="en-US" altLang="ja-JP">
              <a:ea typeface="ＭＳ Ｐゴシック" charset="-128"/>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68886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7320421E-3630-42F9-9B86-BF452A962316}" type="slidenum">
              <a:rPr lang="en-US" altLang="ja-JP">
                <a:ea typeface="ＭＳ Ｐゴシック" charset="-128"/>
              </a:rPr>
              <a:pPr>
                <a:spcBef>
                  <a:spcPct val="0"/>
                </a:spcBef>
              </a:pPr>
              <a:t>3</a:t>
            </a:fld>
            <a:endParaRPr lang="en-US" altLang="ja-JP">
              <a:ea typeface="ＭＳ Ｐゴシック" charset="-128"/>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5922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CDCA2642-BE5E-4264-AB67-AD7B881FAF0C}" type="slidenum">
              <a:rPr lang="en-US" altLang="ja-JP">
                <a:ea typeface="ＭＳ Ｐゴシック" charset="-128"/>
              </a:rPr>
              <a:pPr>
                <a:spcBef>
                  <a:spcPct val="0"/>
                </a:spcBef>
              </a:pPr>
              <a:t>4</a:t>
            </a:fld>
            <a:endParaRPr lang="en-US" altLang="ja-JP">
              <a:ea typeface="ＭＳ Ｐゴシック" charset="-128"/>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41616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3ABD9E7E-4C4B-4303-97B2-EA4784239E7F}" type="slidenum">
              <a:rPr lang="en-US" altLang="ja-JP">
                <a:ea typeface="ＭＳ Ｐゴシック" charset="-128"/>
              </a:rPr>
              <a:pPr>
                <a:spcBef>
                  <a:spcPct val="0"/>
                </a:spcBef>
              </a:pPr>
              <a:t>5</a:t>
            </a:fld>
            <a:endParaRPr lang="en-US" altLang="ja-JP">
              <a:ea typeface="ＭＳ Ｐゴシック" charset="-128"/>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63676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C7F40649-CB42-4552-94CD-4164A20C5DA5}" type="slidenum">
              <a:rPr lang="en-US" altLang="ja-JP">
                <a:ea typeface="ＭＳ Ｐゴシック" charset="-128"/>
              </a:rPr>
              <a:pPr>
                <a:spcBef>
                  <a:spcPct val="0"/>
                </a:spcBef>
              </a:pPr>
              <a:t>6</a:t>
            </a:fld>
            <a:endParaRPr lang="en-US" altLang="ja-JP">
              <a:ea typeface="ＭＳ Ｐゴシック"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1092645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59250EF5-75AA-4DF4-8524-4FD77C73EC89}" type="slidenum">
              <a:rPr lang="en-US" altLang="ja-JP">
                <a:ea typeface="ＭＳ Ｐゴシック" charset="-128"/>
              </a:rPr>
              <a:pPr>
                <a:spcBef>
                  <a:spcPct val="0"/>
                </a:spcBef>
              </a:pPr>
              <a:t>7</a:t>
            </a:fld>
            <a:endParaRPr lang="en-US" altLang="ja-JP">
              <a:ea typeface="ＭＳ Ｐゴシック"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80272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6711F43A-B85C-4B2F-B98A-B47A8D95319A}" type="slidenum">
              <a:rPr lang="en-US" altLang="ja-JP">
                <a:ea typeface="ＭＳ Ｐゴシック" charset="-128"/>
              </a:rPr>
              <a:pPr>
                <a:spcBef>
                  <a:spcPct val="0"/>
                </a:spcBef>
              </a:pPr>
              <a:t>8</a:t>
            </a:fld>
            <a:endParaRPr lang="en-US" altLang="ja-JP">
              <a:ea typeface="ＭＳ Ｐゴシック" charset="-128"/>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38111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78">
              <a:spcBef>
                <a:spcPct val="30000"/>
              </a:spcBef>
              <a:defRPr kumimoji="1" sz="1200">
                <a:solidFill>
                  <a:schemeClr val="tx1"/>
                </a:solidFill>
                <a:latin typeface="Times New Roman" pitchFamily="18" charset="0"/>
                <a:ea typeface="ＭＳ Ｐ明朝" pitchFamily="18" charset="-128"/>
              </a:defRPr>
            </a:lvl1pPr>
            <a:lvl2pPr marL="740027" indent="-282952" defTabSz="906378">
              <a:spcBef>
                <a:spcPct val="30000"/>
              </a:spcBef>
              <a:defRPr kumimoji="1" sz="1200">
                <a:solidFill>
                  <a:schemeClr val="tx1"/>
                </a:solidFill>
                <a:latin typeface="Times New Roman" pitchFamily="18" charset="0"/>
                <a:ea typeface="ＭＳ Ｐ明朝" pitchFamily="18" charset="-128"/>
              </a:defRPr>
            </a:lvl2pPr>
            <a:lvl3pPr marL="1139577" indent="-225428" defTabSz="906378">
              <a:spcBef>
                <a:spcPct val="30000"/>
              </a:spcBef>
              <a:defRPr kumimoji="1" sz="1200">
                <a:solidFill>
                  <a:schemeClr val="tx1"/>
                </a:solidFill>
                <a:latin typeface="Times New Roman" pitchFamily="18" charset="0"/>
                <a:ea typeface="ＭＳ Ｐ明朝" pitchFamily="18" charset="-128"/>
              </a:defRPr>
            </a:lvl3pPr>
            <a:lvl4pPr marL="1596653" indent="-225428" defTabSz="906378">
              <a:spcBef>
                <a:spcPct val="30000"/>
              </a:spcBef>
              <a:defRPr kumimoji="1" sz="1200">
                <a:solidFill>
                  <a:schemeClr val="tx1"/>
                </a:solidFill>
                <a:latin typeface="Times New Roman" pitchFamily="18" charset="0"/>
                <a:ea typeface="ＭＳ Ｐ明朝" pitchFamily="18" charset="-128"/>
              </a:defRPr>
            </a:lvl4pPr>
            <a:lvl5pPr marL="2053728" indent="-225428" defTabSz="906378">
              <a:spcBef>
                <a:spcPct val="30000"/>
              </a:spcBef>
              <a:defRPr kumimoji="1" sz="1200">
                <a:solidFill>
                  <a:schemeClr val="tx1"/>
                </a:solidFill>
                <a:latin typeface="Times New Roman" pitchFamily="18" charset="0"/>
                <a:ea typeface="ＭＳ Ｐ明朝" pitchFamily="18" charset="-128"/>
              </a:defRPr>
            </a:lvl5pPr>
            <a:lvl6pPr marL="250147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49223"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96970"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44716" indent="-225428" defTabSz="906378"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spcBef>
                <a:spcPct val="0"/>
              </a:spcBef>
            </a:pPr>
            <a:fld id="{B2652F7A-E3D6-45CE-9B3F-A88FCB63F6A4}" type="slidenum">
              <a:rPr lang="en-US" altLang="ja-JP">
                <a:ea typeface="ＭＳ Ｐゴシック" charset="-128"/>
              </a:rPr>
              <a:pPr>
                <a:spcBef>
                  <a:spcPct val="0"/>
                </a:spcBef>
              </a:pPr>
              <a:t>9</a:t>
            </a:fld>
            <a:endParaRPr lang="en-US" altLang="ja-JP">
              <a:ea typeface="ＭＳ Ｐゴシック"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514787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9139" y="2069274"/>
            <a:ext cx="8263573" cy="1427830"/>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458278" y="3774652"/>
            <a:ext cx="6805295" cy="1702294"/>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1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1"/>
          </p:nvPr>
        </p:nvSpPr>
        <p:spPr>
          <a:ln/>
        </p:spPr>
        <p:txBody>
          <a:bodyPr/>
          <a:lstStyle>
            <a:lvl1pPr>
              <a:defRPr/>
            </a:lvl1pPr>
          </a:lstStyle>
          <a:p>
            <a:fld id="{B969DF57-9486-4A9C-98C2-2DE39DEE49FE}" type="slidenum">
              <a:rPr lang="en-US" altLang="ja-JP"/>
              <a:pPr/>
              <a:t>‹#›</a:t>
            </a:fld>
            <a:endParaRPr lang="en-US" altLang="ja-JP"/>
          </a:p>
        </p:txBody>
      </p:sp>
    </p:spTree>
    <p:extLst>
      <p:ext uri="{BB962C8B-B14F-4D97-AF65-F5344CB8AC3E}">
        <p14:creationId xmlns:p14="http://schemas.microsoft.com/office/powerpoint/2010/main" val="428780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86093" y="266755"/>
            <a:ext cx="8749665" cy="1110192"/>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86093" y="1554270"/>
            <a:ext cx="8749665" cy="4396051"/>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1"/>
          </p:nvPr>
        </p:nvSpPr>
        <p:spPr>
          <a:ln/>
        </p:spPr>
        <p:txBody>
          <a:bodyPr/>
          <a:lstStyle>
            <a:lvl1pPr>
              <a:defRPr/>
            </a:lvl1pPr>
          </a:lstStyle>
          <a:p>
            <a:fld id="{12D3D202-06B4-42E6-9BAC-67D10657A4E8}" type="slidenum">
              <a:rPr lang="en-US" altLang="ja-JP"/>
              <a:pPr/>
              <a:t>‹#›</a:t>
            </a:fld>
            <a:endParaRPr lang="en-US" altLang="ja-JP"/>
          </a:p>
        </p:txBody>
      </p:sp>
    </p:spTree>
    <p:extLst>
      <p:ext uri="{BB962C8B-B14F-4D97-AF65-F5344CB8AC3E}">
        <p14:creationId xmlns:p14="http://schemas.microsoft.com/office/powerpoint/2010/main" val="28930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48341" y="266756"/>
            <a:ext cx="2187416" cy="568356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86092" y="266756"/>
            <a:ext cx="6412682" cy="568356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1"/>
          </p:nvPr>
        </p:nvSpPr>
        <p:spPr>
          <a:ln/>
        </p:spPr>
        <p:txBody>
          <a:bodyPr/>
          <a:lstStyle>
            <a:lvl1pPr>
              <a:defRPr/>
            </a:lvl1pPr>
          </a:lstStyle>
          <a:p>
            <a:fld id="{6F78178B-1B74-4C61-9855-C33DC9413E05}" type="slidenum">
              <a:rPr lang="en-US" altLang="ja-JP"/>
              <a:pPr/>
              <a:t>‹#›</a:t>
            </a:fld>
            <a:endParaRPr lang="en-US" altLang="ja-JP"/>
          </a:p>
        </p:txBody>
      </p:sp>
    </p:spTree>
    <p:extLst>
      <p:ext uri="{BB962C8B-B14F-4D97-AF65-F5344CB8AC3E}">
        <p14:creationId xmlns:p14="http://schemas.microsoft.com/office/powerpoint/2010/main" val="310005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6093" y="266755"/>
            <a:ext cx="8749665" cy="1110192"/>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86093" y="1554270"/>
            <a:ext cx="8749665" cy="4396051"/>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1"/>
          </p:nvPr>
        </p:nvSpPr>
        <p:spPr>
          <a:ln/>
        </p:spPr>
        <p:txBody>
          <a:bodyPr/>
          <a:lstStyle>
            <a:lvl1pPr>
              <a:defRPr/>
            </a:lvl1pPr>
          </a:lstStyle>
          <a:p>
            <a:fld id="{73A03568-398A-4DA2-BD42-58748DB192C4}" type="slidenum">
              <a:rPr lang="en-US" altLang="ja-JP"/>
              <a:pPr/>
              <a:t>‹#›</a:t>
            </a:fld>
            <a:endParaRPr lang="en-US" altLang="ja-JP"/>
          </a:p>
        </p:txBody>
      </p:sp>
    </p:spTree>
    <p:extLst>
      <p:ext uri="{BB962C8B-B14F-4D97-AF65-F5344CB8AC3E}">
        <p14:creationId xmlns:p14="http://schemas.microsoft.com/office/powerpoint/2010/main" val="147616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68089" y="4280406"/>
            <a:ext cx="8263573" cy="1322978"/>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68089" y="2823280"/>
            <a:ext cx="8263573" cy="1457126"/>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1"/>
          </p:nvPr>
        </p:nvSpPr>
        <p:spPr>
          <a:ln/>
        </p:spPr>
        <p:txBody>
          <a:bodyPr/>
          <a:lstStyle>
            <a:lvl1pPr>
              <a:defRPr/>
            </a:lvl1pPr>
          </a:lstStyle>
          <a:p>
            <a:fld id="{84B8D56D-B609-46CC-9AE9-2DA1FEB52A52}" type="slidenum">
              <a:rPr lang="en-US" altLang="ja-JP"/>
              <a:pPr/>
              <a:t>‹#›</a:t>
            </a:fld>
            <a:endParaRPr lang="en-US" altLang="ja-JP"/>
          </a:p>
        </p:txBody>
      </p:sp>
    </p:spTree>
    <p:extLst>
      <p:ext uri="{BB962C8B-B14F-4D97-AF65-F5344CB8AC3E}">
        <p14:creationId xmlns:p14="http://schemas.microsoft.com/office/powerpoint/2010/main" val="59193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6093" y="266755"/>
            <a:ext cx="8749665" cy="1110192"/>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86093" y="1554270"/>
            <a:ext cx="4300049" cy="439605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935708" y="1554270"/>
            <a:ext cx="4300049" cy="439605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1"/>
          </p:nvPr>
        </p:nvSpPr>
        <p:spPr>
          <a:ln/>
        </p:spPr>
        <p:txBody>
          <a:bodyPr/>
          <a:lstStyle>
            <a:lvl1pPr>
              <a:defRPr/>
            </a:lvl1pPr>
          </a:lstStyle>
          <a:p>
            <a:fld id="{D56C2A7D-A987-44A1-9F63-458A1E65580B}" type="slidenum">
              <a:rPr lang="en-US" altLang="ja-JP"/>
              <a:pPr/>
              <a:t>‹#›</a:t>
            </a:fld>
            <a:endParaRPr lang="en-US" altLang="ja-JP"/>
          </a:p>
        </p:txBody>
      </p:sp>
    </p:spTree>
    <p:extLst>
      <p:ext uri="{BB962C8B-B14F-4D97-AF65-F5344CB8AC3E}">
        <p14:creationId xmlns:p14="http://schemas.microsoft.com/office/powerpoint/2010/main" val="77855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86093" y="266755"/>
            <a:ext cx="8749665" cy="1110192"/>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86092" y="1491050"/>
            <a:ext cx="4295376" cy="62139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86092" y="2112449"/>
            <a:ext cx="4295376" cy="383787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938826" y="1491050"/>
            <a:ext cx="4296933" cy="62139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938826" y="2112449"/>
            <a:ext cx="4296933" cy="383787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2"/>
          <p:cNvSpPr>
            <a:spLocks noGrp="1" noChangeArrowheads="1"/>
          </p:cNvSpPr>
          <p:nvPr>
            <p:ph type="ftr" sz="quarter" idx="10"/>
          </p:nvPr>
        </p:nvSpPr>
        <p:spPr>
          <a:ln/>
        </p:spPr>
        <p:txBody>
          <a:bodyPr/>
          <a:lstStyle>
            <a:lvl1pPr>
              <a:defRPr/>
            </a:lvl1pPr>
          </a:lstStyle>
          <a:p>
            <a:pPr>
              <a:defRPr/>
            </a:pPr>
            <a:endParaRPr lang="en-US" altLang="ja-JP"/>
          </a:p>
        </p:txBody>
      </p:sp>
      <p:sp>
        <p:nvSpPr>
          <p:cNvPr id="8" name="Rectangle 13"/>
          <p:cNvSpPr>
            <a:spLocks noGrp="1" noChangeArrowheads="1"/>
          </p:cNvSpPr>
          <p:nvPr>
            <p:ph type="sldNum" sz="quarter" idx="11"/>
          </p:nvPr>
        </p:nvSpPr>
        <p:spPr>
          <a:ln/>
        </p:spPr>
        <p:txBody>
          <a:bodyPr/>
          <a:lstStyle>
            <a:lvl1pPr>
              <a:defRPr/>
            </a:lvl1pPr>
          </a:lstStyle>
          <a:p>
            <a:fld id="{4CD31FD9-BE59-4AE1-BA84-CF80F4BC2772}" type="slidenum">
              <a:rPr lang="en-US" altLang="ja-JP"/>
              <a:pPr/>
              <a:t>‹#›</a:t>
            </a:fld>
            <a:endParaRPr lang="en-US" altLang="ja-JP"/>
          </a:p>
        </p:txBody>
      </p:sp>
    </p:spTree>
    <p:extLst>
      <p:ext uri="{BB962C8B-B14F-4D97-AF65-F5344CB8AC3E}">
        <p14:creationId xmlns:p14="http://schemas.microsoft.com/office/powerpoint/2010/main" val="201279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86093" y="266755"/>
            <a:ext cx="8749665" cy="1110192"/>
          </a:xfrm>
          <a:prstGeom prst="rect">
            <a:avLst/>
          </a:prstGeom>
        </p:spPr>
        <p:txBody>
          <a:bodyPr/>
          <a:lstStyle/>
          <a:p>
            <a:r>
              <a:rPr lang="ja-JP" altLang="en-US"/>
              <a:t>マスタ タイトルの書式設定</a:t>
            </a:r>
          </a:p>
        </p:txBody>
      </p:sp>
      <p:sp>
        <p:nvSpPr>
          <p:cNvPr id="3" name="Rectangle 12"/>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13"/>
          <p:cNvSpPr>
            <a:spLocks noGrp="1" noChangeArrowheads="1"/>
          </p:cNvSpPr>
          <p:nvPr>
            <p:ph type="sldNum" sz="quarter" idx="11"/>
          </p:nvPr>
        </p:nvSpPr>
        <p:spPr>
          <a:ln/>
        </p:spPr>
        <p:txBody>
          <a:bodyPr/>
          <a:lstStyle>
            <a:lvl1pPr>
              <a:defRPr/>
            </a:lvl1pPr>
          </a:lstStyle>
          <a:p>
            <a:fld id="{3A86ADAA-73DE-4E1B-96B2-00DDDF2C34D6}" type="slidenum">
              <a:rPr lang="en-US" altLang="ja-JP"/>
              <a:pPr/>
              <a:t>‹#›</a:t>
            </a:fld>
            <a:endParaRPr lang="en-US" altLang="ja-JP"/>
          </a:p>
        </p:txBody>
      </p:sp>
    </p:spTree>
    <p:extLst>
      <p:ext uri="{BB962C8B-B14F-4D97-AF65-F5344CB8AC3E}">
        <p14:creationId xmlns:p14="http://schemas.microsoft.com/office/powerpoint/2010/main" val="383363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endParaRPr lang="en-US" altLang="ja-JP"/>
          </a:p>
        </p:txBody>
      </p:sp>
      <p:sp>
        <p:nvSpPr>
          <p:cNvPr id="3" name="Rectangle 13"/>
          <p:cNvSpPr>
            <a:spLocks noGrp="1" noChangeArrowheads="1"/>
          </p:cNvSpPr>
          <p:nvPr>
            <p:ph type="sldNum" sz="quarter" idx="11"/>
          </p:nvPr>
        </p:nvSpPr>
        <p:spPr>
          <a:ln/>
        </p:spPr>
        <p:txBody>
          <a:bodyPr/>
          <a:lstStyle>
            <a:lvl1pPr>
              <a:defRPr/>
            </a:lvl1pPr>
          </a:lstStyle>
          <a:p>
            <a:fld id="{CA23111D-63AF-4813-98C1-A121F208F961}" type="slidenum">
              <a:rPr lang="en-US" altLang="ja-JP"/>
              <a:pPr/>
              <a:t>‹#›</a:t>
            </a:fld>
            <a:endParaRPr lang="en-US" altLang="ja-JP"/>
          </a:p>
        </p:txBody>
      </p:sp>
    </p:spTree>
    <p:extLst>
      <p:ext uri="{BB962C8B-B14F-4D97-AF65-F5344CB8AC3E}">
        <p14:creationId xmlns:p14="http://schemas.microsoft.com/office/powerpoint/2010/main" val="304678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6093" y="265213"/>
            <a:ext cx="3198551" cy="1128695"/>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01493" y="265214"/>
            <a:ext cx="5434265" cy="56851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86093" y="1393908"/>
            <a:ext cx="3198551" cy="4556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1"/>
          </p:nvPr>
        </p:nvSpPr>
        <p:spPr>
          <a:ln/>
        </p:spPr>
        <p:txBody>
          <a:bodyPr/>
          <a:lstStyle>
            <a:lvl1pPr>
              <a:defRPr/>
            </a:lvl1pPr>
          </a:lstStyle>
          <a:p>
            <a:fld id="{FE0CCB06-3926-46C1-95BD-EA1F61723D0B}" type="slidenum">
              <a:rPr lang="en-US" altLang="ja-JP"/>
              <a:pPr/>
              <a:t>‹#›</a:t>
            </a:fld>
            <a:endParaRPr lang="en-US" altLang="ja-JP"/>
          </a:p>
        </p:txBody>
      </p:sp>
    </p:spTree>
    <p:extLst>
      <p:ext uri="{BB962C8B-B14F-4D97-AF65-F5344CB8AC3E}">
        <p14:creationId xmlns:p14="http://schemas.microsoft.com/office/powerpoint/2010/main" val="171982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05421" y="4662806"/>
            <a:ext cx="5833110" cy="550471"/>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05421" y="595186"/>
            <a:ext cx="5833110" cy="399669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05421" y="5213277"/>
            <a:ext cx="5833110" cy="78175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1"/>
          </p:nvPr>
        </p:nvSpPr>
        <p:spPr>
          <a:ln/>
        </p:spPr>
        <p:txBody>
          <a:bodyPr/>
          <a:lstStyle>
            <a:lvl1pPr>
              <a:defRPr/>
            </a:lvl1pPr>
          </a:lstStyle>
          <a:p>
            <a:fld id="{8E954F88-2ADA-4466-B2F7-BFE2A37A8052}" type="slidenum">
              <a:rPr lang="en-US" altLang="ja-JP"/>
              <a:pPr/>
              <a:t>‹#›</a:t>
            </a:fld>
            <a:endParaRPr lang="en-US" altLang="ja-JP"/>
          </a:p>
        </p:txBody>
      </p:sp>
    </p:spTree>
    <p:extLst>
      <p:ext uri="{BB962C8B-B14F-4D97-AF65-F5344CB8AC3E}">
        <p14:creationId xmlns:p14="http://schemas.microsoft.com/office/powerpoint/2010/main" val="357132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44500" y="788988"/>
            <a:ext cx="465138" cy="4619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1000">
                <a:solidFill>
                  <a:schemeClr val="tx1"/>
                </a:solidFill>
                <a:latin typeface="ＭＳ Ｐゴシック" charset="-128"/>
                <a:ea typeface="ＭＳ Ｐゴシック" charset="-128"/>
              </a:defRPr>
            </a:lvl1pPr>
            <a:lvl2pPr marL="742950" indent="-285750" eaLnBrk="0" hangingPunct="0">
              <a:defRPr kumimoji="1" sz="1000">
                <a:solidFill>
                  <a:schemeClr val="tx1"/>
                </a:solidFill>
                <a:latin typeface="ＭＳ Ｐゴシック" charset="-128"/>
                <a:ea typeface="ＭＳ Ｐゴシック" charset="-128"/>
              </a:defRPr>
            </a:lvl2pPr>
            <a:lvl3pPr marL="1143000" indent="-228600" eaLnBrk="0" hangingPunct="0">
              <a:defRPr kumimoji="1" sz="1000">
                <a:solidFill>
                  <a:schemeClr val="tx1"/>
                </a:solidFill>
                <a:latin typeface="ＭＳ Ｐゴシック" charset="-128"/>
                <a:ea typeface="ＭＳ Ｐゴシック" charset="-128"/>
              </a:defRPr>
            </a:lvl3pPr>
            <a:lvl4pPr marL="1600200" indent="-228600" eaLnBrk="0" hangingPunct="0">
              <a:defRPr kumimoji="1" sz="1000">
                <a:solidFill>
                  <a:schemeClr val="tx1"/>
                </a:solidFill>
                <a:latin typeface="ＭＳ Ｐゴシック" charset="-128"/>
                <a:ea typeface="ＭＳ Ｐゴシック" charset="-128"/>
              </a:defRPr>
            </a:lvl4pPr>
            <a:lvl5pPr marL="2057400" indent="-228600" eaLnBrk="0" hangingPunct="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defRPr/>
            </a:pPr>
            <a:endParaRPr lang="ja-JP" altLang="ja-JP" sz="2400">
              <a:latin typeface="Tahoma" pitchFamily="34" charset="0"/>
            </a:endParaRPr>
          </a:p>
        </p:txBody>
      </p:sp>
      <p:sp>
        <p:nvSpPr>
          <p:cNvPr id="1027" name="Rectangle 3"/>
          <p:cNvSpPr>
            <a:spLocks noChangeArrowheads="1"/>
          </p:cNvSpPr>
          <p:nvPr/>
        </p:nvSpPr>
        <p:spPr bwMode="ltGray">
          <a:xfrm>
            <a:off x="850900" y="788988"/>
            <a:ext cx="349250" cy="46196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1000">
                <a:solidFill>
                  <a:schemeClr val="tx1"/>
                </a:solidFill>
                <a:latin typeface="ＭＳ Ｐゴシック" charset="-128"/>
                <a:ea typeface="ＭＳ Ｐゴシック" charset="-128"/>
              </a:defRPr>
            </a:lvl1pPr>
            <a:lvl2pPr marL="742950" indent="-285750" eaLnBrk="0" hangingPunct="0">
              <a:defRPr kumimoji="1" sz="1000">
                <a:solidFill>
                  <a:schemeClr val="tx1"/>
                </a:solidFill>
                <a:latin typeface="ＭＳ Ｐゴシック" charset="-128"/>
                <a:ea typeface="ＭＳ Ｐゴシック" charset="-128"/>
              </a:defRPr>
            </a:lvl2pPr>
            <a:lvl3pPr marL="1143000" indent="-228600" eaLnBrk="0" hangingPunct="0">
              <a:defRPr kumimoji="1" sz="1000">
                <a:solidFill>
                  <a:schemeClr val="tx1"/>
                </a:solidFill>
                <a:latin typeface="ＭＳ Ｐゴシック" charset="-128"/>
                <a:ea typeface="ＭＳ Ｐゴシック" charset="-128"/>
              </a:defRPr>
            </a:lvl3pPr>
            <a:lvl4pPr marL="1600200" indent="-228600" eaLnBrk="0" hangingPunct="0">
              <a:defRPr kumimoji="1" sz="1000">
                <a:solidFill>
                  <a:schemeClr val="tx1"/>
                </a:solidFill>
                <a:latin typeface="ＭＳ Ｐゴシック" charset="-128"/>
                <a:ea typeface="ＭＳ Ｐゴシック" charset="-128"/>
              </a:defRPr>
            </a:lvl4pPr>
            <a:lvl5pPr marL="2057400" indent="-228600" eaLnBrk="0" hangingPunct="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defRPr/>
            </a:pPr>
            <a:endParaRPr lang="ja-JP" altLang="ja-JP" sz="2400">
              <a:latin typeface="Tahoma" pitchFamily="34" charset="0"/>
            </a:endParaRPr>
          </a:p>
        </p:txBody>
      </p:sp>
      <p:sp>
        <p:nvSpPr>
          <p:cNvPr id="1028" name="Rectangle 4"/>
          <p:cNvSpPr>
            <a:spLocks noChangeArrowheads="1"/>
          </p:cNvSpPr>
          <p:nvPr/>
        </p:nvSpPr>
        <p:spPr bwMode="ltGray">
          <a:xfrm>
            <a:off x="574675" y="1200150"/>
            <a:ext cx="450850" cy="4603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1000">
                <a:solidFill>
                  <a:schemeClr val="tx1"/>
                </a:solidFill>
                <a:latin typeface="ＭＳ Ｐゴシック" charset="-128"/>
                <a:ea typeface="ＭＳ Ｐゴシック" charset="-128"/>
              </a:defRPr>
            </a:lvl1pPr>
            <a:lvl2pPr marL="742950" indent="-285750" eaLnBrk="0" hangingPunct="0">
              <a:defRPr kumimoji="1" sz="1000">
                <a:solidFill>
                  <a:schemeClr val="tx1"/>
                </a:solidFill>
                <a:latin typeface="ＭＳ Ｐゴシック" charset="-128"/>
                <a:ea typeface="ＭＳ Ｐゴシック" charset="-128"/>
              </a:defRPr>
            </a:lvl2pPr>
            <a:lvl3pPr marL="1143000" indent="-228600" eaLnBrk="0" hangingPunct="0">
              <a:defRPr kumimoji="1" sz="1000">
                <a:solidFill>
                  <a:schemeClr val="tx1"/>
                </a:solidFill>
                <a:latin typeface="ＭＳ Ｐゴシック" charset="-128"/>
                <a:ea typeface="ＭＳ Ｐゴシック" charset="-128"/>
              </a:defRPr>
            </a:lvl3pPr>
            <a:lvl4pPr marL="1600200" indent="-228600" eaLnBrk="0" hangingPunct="0">
              <a:defRPr kumimoji="1" sz="1000">
                <a:solidFill>
                  <a:schemeClr val="tx1"/>
                </a:solidFill>
                <a:latin typeface="ＭＳ Ｐゴシック" charset="-128"/>
                <a:ea typeface="ＭＳ Ｐゴシック" charset="-128"/>
              </a:defRPr>
            </a:lvl4pPr>
            <a:lvl5pPr marL="2057400" indent="-228600" eaLnBrk="0" hangingPunct="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defRPr/>
            </a:pPr>
            <a:endParaRPr lang="ja-JP" altLang="ja-JP" sz="2400">
              <a:latin typeface="Tahoma" pitchFamily="34" charset="0"/>
            </a:endParaRPr>
          </a:p>
        </p:txBody>
      </p:sp>
      <p:sp>
        <p:nvSpPr>
          <p:cNvPr id="1029" name="Rectangle 5"/>
          <p:cNvSpPr>
            <a:spLocks noChangeArrowheads="1"/>
          </p:cNvSpPr>
          <p:nvPr/>
        </p:nvSpPr>
        <p:spPr bwMode="ltGray">
          <a:xfrm>
            <a:off x="968375" y="1200150"/>
            <a:ext cx="392113" cy="460375"/>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1000">
                <a:solidFill>
                  <a:schemeClr val="tx1"/>
                </a:solidFill>
                <a:latin typeface="ＭＳ Ｐゴシック" charset="-128"/>
                <a:ea typeface="ＭＳ Ｐゴシック" charset="-128"/>
              </a:defRPr>
            </a:lvl1pPr>
            <a:lvl2pPr marL="742950" indent="-285750" eaLnBrk="0" hangingPunct="0">
              <a:defRPr kumimoji="1" sz="1000">
                <a:solidFill>
                  <a:schemeClr val="tx1"/>
                </a:solidFill>
                <a:latin typeface="ＭＳ Ｐゴシック" charset="-128"/>
                <a:ea typeface="ＭＳ Ｐゴシック" charset="-128"/>
              </a:defRPr>
            </a:lvl2pPr>
            <a:lvl3pPr marL="1143000" indent="-228600" eaLnBrk="0" hangingPunct="0">
              <a:defRPr kumimoji="1" sz="1000">
                <a:solidFill>
                  <a:schemeClr val="tx1"/>
                </a:solidFill>
                <a:latin typeface="ＭＳ Ｐゴシック" charset="-128"/>
                <a:ea typeface="ＭＳ Ｐゴシック" charset="-128"/>
              </a:defRPr>
            </a:lvl3pPr>
            <a:lvl4pPr marL="1600200" indent="-228600" eaLnBrk="0" hangingPunct="0">
              <a:defRPr kumimoji="1" sz="1000">
                <a:solidFill>
                  <a:schemeClr val="tx1"/>
                </a:solidFill>
                <a:latin typeface="ＭＳ Ｐゴシック" charset="-128"/>
                <a:ea typeface="ＭＳ Ｐゴシック" charset="-128"/>
              </a:defRPr>
            </a:lvl4pPr>
            <a:lvl5pPr marL="2057400" indent="-228600" eaLnBrk="0" hangingPunct="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defRPr/>
            </a:pPr>
            <a:endParaRPr lang="ja-JP" altLang="ja-JP" sz="2400">
              <a:latin typeface="Tahoma" pitchFamily="34" charset="0"/>
            </a:endParaRPr>
          </a:p>
        </p:txBody>
      </p:sp>
      <p:sp>
        <p:nvSpPr>
          <p:cNvPr id="1030" name="Rectangle 6"/>
          <p:cNvSpPr>
            <a:spLocks noChangeArrowheads="1"/>
          </p:cNvSpPr>
          <p:nvPr/>
        </p:nvSpPr>
        <p:spPr bwMode="ltGray">
          <a:xfrm>
            <a:off x="134938" y="1128713"/>
            <a:ext cx="595312" cy="4095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1000">
                <a:solidFill>
                  <a:schemeClr val="tx1"/>
                </a:solidFill>
                <a:latin typeface="ＭＳ Ｐゴシック" charset="-128"/>
                <a:ea typeface="ＭＳ Ｐゴシック" charset="-128"/>
              </a:defRPr>
            </a:lvl1pPr>
            <a:lvl2pPr marL="742950" indent="-285750" eaLnBrk="0" hangingPunct="0">
              <a:defRPr kumimoji="1" sz="1000">
                <a:solidFill>
                  <a:schemeClr val="tx1"/>
                </a:solidFill>
                <a:latin typeface="ＭＳ Ｐゴシック" charset="-128"/>
                <a:ea typeface="ＭＳ Ｐゴシック" charset="-128"/>
              </a:defRPr>
            </a:lvl2pPr>
            <a:lvl3pPr marL="1143000" indent="-228600" eaLnBrk="0" hangingPunct="0">
              <a:defRPr kumimoji="1" sz="1000">
                <a:solidFill>
                  <a:schemeClr val="tx1"/>
                </a:solidFill>
                <a:latin typeface="ＭＳ Ｐゴシック" charset="-128"/>
                <a:ea typeface="ＭＳ Ｐゴシック" charset="-128"/>
              </a:defRPr>
            </a:lvl3pPr>
            <a:lvl4pPr marL="1600200" indent="-228600" eaLnBrk="0" hangingPunct="0">
              <a:defRPr kumimoji="1" sz="1000">
                <a:solidFill>
                  <a:schemeClr val="tx1"/>
                </a:solidFill>
                <a:latin typeface="ＭＳ Ｐゴシック" charset="-128"/>
                <a:ea typeface="ＭＳ Ｐゴシック" charset="-128"/>
              </a:defRPr>
            </a:lvl4pPr>
            <a:lvl5pPr marL="2057400" indent="-228600" eaLnBrk="0" hangingPunct="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defRPr/>
            </a:pPr>
            <a:endParaRPr lang="ja-JP" altLang="ja-JP" sz="2400">
              <a:latin typeface="Tahoma" pitchFamily="34" charset="0"/>
            </a:endParaRPr>
          </a:p>
        </p:txBody>
      </p:sp>
      <p:sp>
        <p:nvSpPr>
          <p:cNvPr id="1031" name="Rectangle 7"/>
          <p:cNvSpPr>
            <a:spLocks noChangeArrowheads="1"/>
          </p:cNvSpPr>
          <p:nvPr/>
        </p:nvSpPr>
        <p:spPr bwMode="gray">
          <a:xfrm>
            <a:off x="800100" y="674688"/>
            <a:ext cx="34925" cy="10223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1000">
                <a:solidFill>
                  <a:schemeClr val="tx1"/>
                </a:solidFill>
                <a:latin typeface="ＭＳ Ｐゴシック" charset="-128"/>
                <a:ea typeface="ＭＳ Ｐゴシック" charset="-128"/>
              </a:defRPr>
            </a:lvl1pPr>
            <a:lvl2pPr marL="742950" indent="-285750" eaLnBrk="0" hangingPunct="0">
              <a:defRPr kumimoji="1" sz="1000">
                <a:solidFill>
                  <a:schemeClr val="tx1"/>
                </a:solidFill>
                <a:latin typeface="ＭＳ Ｐゴシック" charset="-128"/>
                <a:ea typeface="ＭＳ Ｐゴシック" charset="-128"/>
              </a:defRPr>
            </a:lvl2pPr>
            <a:lvl3pPr marL="1143000" indent="-228600" eaLnBrk="0" hangingPunct="0">
              <a:defRPr kumimoji="1" sz="1000">
                <a:solidFill>
                  <a:schemeClr val="tx1"/>
                </a:solidFill>
                <a:latin typeface="ＭＳ Ｐゴシック" charset="-128"/>
                <a:ea typeface="ＭＳ Ｐゴシック" charset="-128"/>
              </a:defRPr>
            </a:lvl3pPr>
            <a:lvl4pPr marL="1600200" indent="-228600" eaLnBrk="0" hangingPunct="0">
              <a:defRPr kumimoji="1" sz="1000">
                <a:solidFill>
                  <a:schemeClr val="tx1"/>
                </a:solidFill>
                <a:latin typeface="ＭＳ Ｐゴシック" charset="-128"/>
                <a:ea typeface="ＭＳ Ｐゴシック" charset="-128"/>
              </a:defRPr>
            </a:lvl4pPr>
            <a:lvl5pPr marL="2057400" indent="-228600" eaLnBrk="0" hangingPunct="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defRPr/>
            </a:pPr>
            <a:endParaRPr lang="ja-JP" altLang="ja-JP" sz="2400">
              <a:latin typeface="Tahoma" pitchFamily="34" charset="0"/>
            </a:endParaRPr>
          </a:p>
        </p:txBody>
      </p:sp>
      <p:sp>
        <p:nvSpPr>
          <p:cNvPr id="1032" name="Rectangle 8"/>
          <p:cNvSpPr>
            <a:spLocks noChangeArrowheads="1"/>
          </p:cNvSpPr>
          <p:nvPr/>
        </p:nvSpPr>
        <p:spPr bwMode="gray">
          <a:xfrm>
            <a:off x="469900" y="1322388"/>
            <a:ext cx="87471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1000">
                <a:solidFill>
                  <a:schemeClr val="tx1"/>
                </a:solidFill>
                <a:latin typeface="ＭＳ Ｐゴシック" charset="-128"/>
                <a:ea typeface="ＭＳ Ｐゴシック" charset="-128"/>
              </a:defRPr>
            </a:lvl1pPr>
            <a:lvl2pPr marL="742950" indent="-285750" eaLnBrk="0" hangingPunct="0">
              <a:defRPr kumimoji="1" sz="1000">
                <a:solidFill>
                  <a:schemeClr val="tx1"/>
                </a:solidFill>
                <a:latin typeface="ＭＳ Ｐゴシック" charset="-128"/>
                <a:ea typeface="ＭＳ Ｐゴシック" charset="-128"/>
              </a:defRPr>
            </a:lvl2pPr>
            <a:lvl3pPr marL="1143000" indent="-228600" eaLnBrk="0" hangingPunct="0">
              <a:defRPr kumimoji="1" sz="1000">
                <a:solidFill>
                  <a:schemeClr val="tx1"/>
                </a:solidFill>
                <a:latin typeface="ＭＳ Ｐゴシック" charset="-128"/>
                <a:ea typeface="ＭＳ Ｐゴシック" charset="-128"/>
              </a:defRPr>
            </a:lvl3pPr>
            <a:lvl4pPr marL="1600200" indent="-228600" eaLnBrk="0" hangingPunct="0">
              <a:defRPr kumimoji="1" sz="1000">
                <a:solidFill>
                  <a:schemeClr val="tx1"/>
                </a:solidFill>
                <a:latin typeface="ＭＳ Ｐゴシック" charset="-128"/>
                <a:ea typeface="ＭＳ Ｐゴシック" charset="-128"/>
              </a:defRPr>
            </a:lvl4pPr>
            <a:lvl5pPr marL="2057400" indent="-228600" eaLnBrk="0" hangingPunct="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defRPr/>
            </a:pPr>
            <a:endParaRPr lang="ja-JP" altLang="ja-JP" sz="2400">
              <a:latin typeface="Tahoma" pitchFamily="34" charset="0"/>
            </a:endParaRPr>
          </a:p>
        </p:txBody>
      </p:sp>
      <p:sp>
        <p:nvSpPr>
          <p:cNvPr id="60428" name="Rectangle 12"/>
          <p:cNvSpPr>
            <a:spLocks noGrp="1" noChangeArrowheads="1"/>
          </p:cNvSpPr>
          <p:nvPr>
            <p:ph type="ftr" sz="quarter" idx="3"/>
          </p:nvPr>
        </p:nvSpPr>
        <p:spPr bwMode="auto">
          <a:xfrm>
            <a:off x="236538" y="5711825"/>
            <a:ext cx="3078162" cy="4429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latin typeface="+mn-lt"/>
                <a:ea typeface="ＭＳ Ｐゴシック" pitchFamily="50" charset="-128"/>
              </a:defRPr>
            </a:lvl1pPr>
          </a:lstStyle>
          <a:p>
            <a:pPr>
              <a:defRPr/>
            </a:pPr>
            <a:endParaRPr lang="en-US" altLang="ja-JP"/>
          </a:p>
        </p:txBody>
      </p:sp>
      <p:sp>
        <p:nvSpPr>
          <p:cNvPr id="60429" name="Rectangle 13"/>
          <p:cNvSpPr>
            <a:spLocks noGrp="1" noChangeArrowheads="1"/>
          </p:cNvSpPr>
          <p:nvPr>
            <p:ph type="sldNum" sz="quarter" idx="4"/>
          </p:nvPr>
        </p:nvSpPr>
        <p:spPr bwMode="auto">
          <a:xfrm>
            <a:off x="7534275" y="160338"/>
            <a:ext cx="2025650" cy="4445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latin typeface="Tahoma" pitchFamily="34" charset="0"/>
              </a:defRPr>
            </a:lvl1pPr>
          </a:lstStyle>
          <a:p>
            <a:fld id="{68CE75E9-50F7-4B41-A0B5-5429449C7F02}" type="slidenum">
              <a:rPr lang="en-US" altLang="ja-JP"/>
              <a:pPr/>
              <a:t>‹#›</a:t>
            </a:fld>
            <a:endParaRPr lang="en-US" altLang="ja-JP"/>
          </a:p>
        </p:txBody>
      </p:sp>
      <p:pic>
        <p:nvPicPr>
          <p:cNvPr id="1035" name="Picture 1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99400" y="6013450"/>
            <a:ext cx="1822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25" y="-74613"/>
            <a:ext cx="20256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11.xml"/><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emf"/><Relationship Id="rId4" Type="http://schemas.openxmlformats.org/officeDocument/2006/relationships/oleObject" Target="../embeddings/oleObject1.bin"/><Relationship Id="rId9"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16.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5.wmf"/><Relationship Id="rId11" Type="http://schemas.openxmlformats.org/officeDocument/2006/relationships/image" Target="../media/image38.png"/><Relationship Id="rId5" Type="http://schemas.openxmlformats.org/officeDocument/2006/relationships/image" Target="../media/image34.jpeg"/><Relationship Id="rId10" Type="http://schemas.openxmlformats.org/officeDocument/2006/relationships/image" Target="../media/image33.wmf"/><Relationship Id="rId4" Type="http://schemas.openxmlformats.org/officeDocument/2006/relationships/hyperlink" Target="http://www.ntt-east.co.jp/ced/goods/v70gmax/detail.html" TargetMode="External"/><Relationship Id="rId9"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7.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7.wmf"/><Relationship Id="rId11" Type="http://schemas.openxmlformats.org/officeDocument/2006/relationships/image" Target="../media/image38.png"/><Relationship Id="rId5" Type="http://schemas.openxmlformats.org/officeDocument/2006/relationships/image" Target="../media/image36.wmf"/><Relationship Id="rId10" Type="http://schemas.openxmlformats.org/officeDocument/2006/relationships/image" Target="../media/image40.png"/><Relationship Id="rId4" Type="http://schemas.openxmlformats.org/officeDocument/2006/relationships/image" Target="../media/image35.wmf"/><Relationship Id="rId9" Type="http://schemas.openxmlformats.org/officeDocument/2006/relationships/image" Target="../media/image39.wmf"/></Relationships>
</file>

<file path=ppt/slides/_rels/slide1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8.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7.wmf"/><Relationship Id="rId11" Type="http://schemas.openxmlformats.org/officeDocument/2006/relationships/image" Target="../media/image41.jpeg"/><Relationship Id="rId5" Type="http://schemas.openxmlformats.org/officeDocument/2006/relationships/image" Target="../media/image36.wmf"/><Relationship Id="rId10" Type="http://schemas.openxmlformats.org/officeDocument/2006/relationships/image" Target="../media/image38.png"/><Relationship Id="rId4" Type="http://schemas.openxmlformats.org/officeDocument/2006/relationships/image" Target="../media/image35.wmf"/><Relationship Id="rId9" Type="http://schemas.openxmlformats.org/officeDocument/2006/relationships/image" Target="../media/image3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wm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8"/>
          <p:cNvSpPr>
            <a:spLocks noChangeArrowheads="1"/>
          </p:cNvSpPr>
          <p:nvPr/>
        </p:nvSpPr>
        <p:spPr bwMode="auto">
          <a:xfrm>
            <a:off x="3949700" y="3006725"/>
            <a:ext cx="9721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4099" name="Rectangle 30"/>
          <p:cNvSpPr>
            <a:spLocks noChangeArrowheads="1"/>
          </p:cNvSpPr>
          <p:nvPr/>
        </p:nvSpPr>
        <p:spPr bwMode="auto">
          <a:xfrm>
            <a:off x="3949700" y="3006725"/>
            <a:ext cx="9721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21538" name="Text Box 34"/>
          <p:cNvSpPr txBox="1">
            <a:spLocks noChangeArrowheads="1"/>
          </p:cNvSpPr>
          <p:nvPr/>
        </p:nvSpPr>
        <p:spPr bwMode="auto">
          <a:xfrm>
            <a:off x="2454275" y="309563"/>
            <a:ext cx="4902200" cy="369887"/>
          </a:xfrm>
          <a:prstGeom prst="rect">
            <a:avLst/>
          </a:prstGeom>
          <a:noFill/>
          <a:ln w="3175">
            <a:noFill/>
            <a:miter lim="800000"/>
            <a:headEnd/>
            <a:tailEnd/>
          </a:ln>
          <a:effectLst/>
        </p:spPr>
        <p:txBody>
          <a:bodyPr>
            <a:spAutoFit/>
          </a:bodyPr>
          <a:lstStyle/>
          <a:p>
            <a:pPr algn="ctr" eaLnBrk="1" hangingPunct="1">
              <a:defRPr/>
            </a:pPr>
            <a:r>
              <a:rPr lang="ja-JP" altLang="en-US" sz="1800" b="1" i="1">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電話対応ビジネスのエキスパートパッケージ　</a:t>
            </a:r>
            <a:endParaRPr lang="ja-JP" altLang="en-US" sz="1800">
              <a:solidFill>
                <a:srgbClr val="000066"/>
              </a:solidFill>
              <a:effectLst>
                <a:outerShdw blurRad="38100" dist="38100" dir="2700000" algn="tl">
                  <a:srgbClr val="C0C0C0"/>
                </a:outerShdw>
              </a:effectLst>
              <a:latin typeface="Times New Roman" pitchFamily="18" charset="0"/>
              <a:ea typeface="ＭＳ Ｐゴシック" panose="020B0600070205080204" pitchFamily="50" charset="-128"/>
            </a:endParaRPr>
          </a:p>
        </p:txBody>
      </p:sp>
      <p:sp>
        <p:nvSpPr>
          <p:cNvPr id="4101" name="Text Box 37"/>
          <p:cNvSpPr txBox="1">
            <a:spLocks noChangeArrowheads="1"/>
          </p:cNvSpPr>
          <p:nvPr/>
        </p:nvSpPr>
        <p:spPr bwMode="auto">
          <a:xfrm>
            <a:off x="460375" y="6154738"/>
            <a:ext cx="7416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dist" eaLnBrk="1" hangingPunct="1"/>
            <a:r>
              <a:rPr lang="en-US" altLang="ja-JP" sz="1600" b="1" i="1" dirty="0">
                <a:latin typeface="Times New Roman" pitchFamily="18" charset="0"/>
              </a:rPr>
              <a:t>Copyright © 2021 Succeed Corp. All rights reserved.</a:t>
            </a:r>
            <a:r>
              <a:rPr lang="ja-JP" altLang="en-US" sz="1600" b="1" i="1" dirty="0">
                <a:latin typeface="Times New Roman" pitchFamily="18" charset="0"/>
              </a:rPr>
              <a:t>（</a:t>
            </a:r>
            <a:r>
              <a:rPr lang="en-US" altLang="ja-JP" sz="1600" b="1" i="1" dirty="0">
                <a:latin typeface="Times New Roman" pitchFamily="18" charset="0"/>
              </a:rPr>
              <a:t>2102</a:t>
            </a:r>
            <a:r>
              <a:rPr lang="ja-JP" altLang="en-US" sz="1600" b="1" i="1" dirty="0">
                <a:latin typeface="Times New Roman" pitchFamily="18" charset="0"/>
              </a:rPr>
              <a:t>）</a:t>
            </a:r>
            <a:endParaRPr lang="en-US" altLang="ja-JP" sz="1600" b="1" i="1" dirty="0">
              <a:latin typeface="Times New Roman" pitchFamily="18" charset="0"/>
            </a:endParaRPr>
          </a:p>
        </p:txBody>
      </p:sp>
      <p:pic>
        <p:nvPicPr>
          <p:cNvPr id="4102" name="Picture 9" descr="C:\Users\simamura\Desktop\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2133600"/>
            <a:ext cx="622935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13"/>
          <p:cNvSpPr>
            <a:spLocks noChangeArrowheads="1"/>
          </p:cNvSpPr>
          <p:nvPr/>
        </p:nvSpPr>
        <p:spPr bwMode="auto">
          <a:xfrm>
            <a:off x="0" y="715169"/>
            <a:ext cx="8675688" cy="5049838"/>
          </a:xfrm>
          <a:prstGeom prst="rect">
            <a:avLst/>
          </a:prstGeom>
          <a:solidFill>
            <a:schemeClr val="bg1"/>
          </a:solidFill>
          <a:ln>
            <a:noFill/>
          </a:ln>
          <a:extLst>
            <a:ext uri="{91240B29-F687-4F45-9708-019B960494DF}">
              <a14:hiddenLine xmlns:a14="http://schemas.microsoft.com/office/drawing/2010/main" w="3175" algn="ctr">
                <a:solidFill>
                  <a:srgbClr val="000000"/>
                </a:solidFill>
                <a:round/>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21507" name="スライド番号プレースホル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en-US" altLang="ja-JP" sz="1400">
                <a:latin typeface="Tahoma" pitchFamily="34" charset="0"/>
              </a:rPr>
              <a:t>8</a:t>
            </a:r>
          </a:p>
        </p:txBody>
      </p:sp>
      <p:sp>
        <p:nvSpPr>
          <p:cNvPr id="21508" name="Rectangle 2"/>
          <p:cNvSpPr>
            <a:spLocks noChangeArrowheads="1"/>
          </p:cNvSpPr>
          <p:nvPr/>
        </p:nvSpPr>
        <p:spPr bwMode="auto">
          <a:xfrm>
            <a:off x="4567238" y="1116013"/>
            <a:ext cx="185737" cy="246062"/>
          </a:xfrm>
          <a:prstGeom prst="rect">
            <a:avLst/>
          </a:pr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endParaRPr lang="ja-JP" altLang="ja-JP"/>
          </a:p>
        </p:txBody>
      </p:sp>
      <p:sp>
        <p:nvSpPr>
          <p:cNvPr id="21509" name="Rectangle 3"/>
          <p:cNvSpPr>
            <a:spLocks noChangeArrowheads="1"/>
          </p:cNvSpPr>
          <p:nvPr/>
        </p:nvSpPr>
        <p:spPr bwMode="gray">
          <a:xfrm>
            <a:off x="404813" y="795338"/>
            <a:ext cx="87471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endParaRPr lang="ja-JP" altLang="ja-JP" sz="2400">
              <a:latin typeface="Tahoma" pitchFamily="34" charset="0"/>
            </a:endParaRPr>
          </a:p>
        </p:txBody>
      </p:sp>
      <p:sp>
        <p:nvSpPr>
          <p:cNvPr id="88068" name="Text Box 4"/>
          <p:cNvSpPr txBox="1">
            <a:spLocks noChangeArrowheads="1"/>
          </p:cNvSpPr>
          <p:nvPr/>
        </p:nvSpPr>
        <p:spPr bwMode="auto">
          <a:xfrm>
            <a:off x="984250" y="0"/>
            <a:ext cx="8737600" cy="646113"/>
          </a:xfrm>
          <a:prstGeom prst="rect">
            <a:avLst/>
          </a:prstGeom>
          <a:noFill/>
          <a:ln w="3175">
            <a:noFill/>
            <a:miter lim="800000"/>
            <a:headEnd/>
            <a:tailEnd/>
          </a:ln>
          <a:effectLst/>
        </p:spPr>
        <p:txBody>
          <a:bodyPr>
            <a:spAutoFit/>
          </a:bodyPr>
          <a:lstStyle/>
          <a:p>
            <a:pPr algn="ctr" eaLnBrk="1" fontAlgn="ctr" hangingPunct="1">
              <a:lnSpc>
                <a:spcPct val="180000"/>
              </a:lnSpc>
              <a:defRPr/>
            </a:pPr>
            <a:r>
              <a:rPr lang="en-US"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4</a:t>
            </a:r>
            <a:r>
              <a:rPr lang="ja-JP" altLang="en-US" sz="2000" b="1" dirty="0" err="1">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つの</a:t>
            </a:r>
            <a:r>
              <a:rPr lang="ja-JP" altLang="en-US"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連動方法（ ③イントラネット連動）</a:t>
            </a:r>
            <a:endParaRPr lang="ja-JP"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sp>
        <p:nvSpPr>
          <p:cNvPr id="21511" name="Text Box 5"/>
          <p:cNvSpPr txBox="1">
            <a:spLocks noChangeArrowheads="1"/>
          </p:cNvSpPr>
          <p:nvPr/>
        </p:nvSpPr>
        <p:spPr bwMode="auto">
          <a:xfrm>
            <a:off x="479425" y="895350"/>
            <a:ext cx="6799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1200"/>
              <a:t>「イントラネット連動」を使用すると、</a:t>
            </a:r>
            <a:r>
              <a:rPr lang="en-US" altLang="ja-JP" sz="1200"/>
              <a:t>URL</a:t>
            </a:r>
            <a:r>
              <a:rPr lang="ja-JP" altLang="en-US" sz="1200"/>
              <a:t>に電話番号などの</a:t>
            </a:r>
            <a:r>
              <a:rPr lang="en-US" altLang="ja-JP" sz="1200"/>
              <a:t>CTI</a:t>
            </a:r>
            <a:r>
              <a:rPr lang="ja-JP" altLang="en-US" sz="1200"/>
              <a:t>情報を組み込み、ブラウザで表示します。</a:t>
            </a:r>
            <a:endParaRPr lang="en-US" altLang="ja-JP" sz="1200"/>
          </a:p>
          <a:p>
            <a:pPr eaLnBrk="1" hangingPunct="1"/>
            <a:r>
              <a:rPr lang="ja-JP" altLang="en-US" sz="1200"/>
              <a:t>イントラネットで稼働しているシステムや、</a:t>
            </a:r>
            <a:r>
              <a:rPr lang="en-US" altLang="ja-JP" sz="1200"/>
              <a:t>ASP</a:t>
            </a:r>
            <a:r>
              <a:rPr lang="ja-JP" altLang="en-US" sz="1200"/>
              <a:t>などのサービスと連携が可能になります。</a:t>
            </a:r>
          </a:p>
        </p:txBody>
      </p:sp>
      <p:sp>
        <p:nvSpPr>
          <p:cNvPr id="21513" name="AutoShape 5"/>
          <p:cNvSpPr>
            <a:spLocks noChangeArrowheads="1"/>
          </p:cNvSpPr>
          <p:nvPr/>
        </p:nvSpPr>
        <p:spPr bwMode="auto">
          <a:xfrm>
            <a:off x="1308100" y="2089018"/>
            <a:ext cx="503767" cy="277812"/>
          </a:xfrm>
          <a:prstGeom prst="rightArrow">
            <a:avLst>
              <a:gd name="adj1" fmla="val 50000"/>
              <a:gd name="adj2" fmla="val 57772"/>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pic>
        <p:nvPicPr>
          <p:cNvPr id="21514"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713" y="1893888"/>
            <a:ext cx="423862" cy="5667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テキスト ボックス 16"/>
          <p:cNvSpPr txBox="1">
            <a:spLocks noChangeArrowheads="1"/>
          </p:cNvSpPr>
          <p:nvPr/>
        </p:nvSpPr>
        <p:spPr bwMode="auto">
          <a:xfrm>
            <a:off x="984250" y="2763308"/>
            <a:ext cx="352795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dirty="0"/>
              <a:t>着信と同時、または着信画面で「詳細表示」</a:t>
            </a:r>
            <a:endParaRPr lang="en-US" altLang="ja-JP" dirty="0"/>
          </a:p>
          <a:p>
            <a:pPr eaLnBrk="1" hangingPunct="1"/>
            <a:r>
              <a:rPr lang="ja-JP" altLang="en-US" dirty="0"/>
              <a:t>クリック時に</a:t>
            </a:r>
            <a:r>
              <a:rPr lang="en-US" altLang="ja-JP" dirty="0"/>
              <a:t>URL</a:t>
            </a:r>
            <a:r>
              <a:rPr lang="ja-JP" altLang="en-US" dirty="0"/>
              <a:t>に</a:t>
            </a:r>
            <a:r>
              <a:rPr lang="en-US" altLang="ja-JP" dirty="0"/>
              <a:t>CTI</a:t>
            </a:r>
            <a:r>
              <a:rPr lang="ja-JP" altLang="en-US" dirty="0"/>
              <a:t>情報を組み込み、ブラウザに表示します。</a:t>
            </a:r>
            <a:endParaRPr lang="en-US" altLang="ja-JP" dirty="0"/>
          </a:p>
        </p:txBody>
      </p:sp>
      <p:sp>
        <p:nvSpPr>
          <p:cNvPr id="21516" name="テキスト ボックス 17"/>
          <p:cNvSpPr txBox="1">
            <a:spLocks noChangeArrowheads="1"/>
          </p:cNvSpPr>
          <p:nvPr/>
        </p:nvSpPr>
        <p:spPr bwMode="auto">
          <a:xfrm>
            <a:off x="1897592" y="2097749"/>
            <a:ext cx="2520950" cy="2603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1100"/>
              <a:t>～ </a:t>
            </a:r>
            <a:r>
              <a:rPr lang="en-US" altLang="ja-JP" sz="1100"/>
              <a:t>.co.jp/search?p=</a:t>
            </a:r>
            <a:r>
              <a:rPr lang="ja-JP" altLang="en-US" sz="1100">
                <a:solidFill>
                  <a:srgbClr val="FF0000"/>
                </a:solidFill>
              </a:rPr>
              <a:t>サクシード株式会社</a:t>
            </a:r>
          </a:p>
        </p:txBody>
      </p:sp>
      <p:sp>
        <p:nvSpPr>
          <p:cNvPr id="21517" name="AutoShape 5"/>
          <p:cNvSpPr>
            <a:spLocks noChangeArrowheads="1"/>
          </p:cNvSpPr>
          <p:nvPr/>
        </p:nvSpPr>
        <p:spPr bwMode="auto">
          <a:xfrm>
            <a:off x="4512205" y="2089812"/>
            <a:ext cx="380206" cy="276225"/>
          </a:xfrm>
          <a:prstGeom prst="rightArrow">
            <a:avLst>
              <a:gd name="adj1" fmla="val 50000"/>
              <a:gd name="adj2" fmla="val 58104"/>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21518" name="Text Box 5"/>
          <p:cNvSpPr txBox="1">
            <a:spLocks noChangeArrowheads="1"/>
          </p:cNvSpPr>
          <p:nvPr/>
        </p:nvSpPr>
        <p:spPr bwMode="auto">
          <a:xfrm>
            <a:off x="747713" y="4305320"/>
            <a:ext cx="40404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1200" dirty="0"/>
              <a:t>現在ご使用中の業務システムに電話番号や顧客名での</a:t>
            </a:r>
            <a:endParaRPr lang="en-US" altLang="ja-JP" sz="1200" dirty="0"/>
          </a:p>
          <a:p>
            <a:pPr eaLnBrk="1" hangingPunct="1"/>
            <a:r>
              <a:rPr lang="ja-JP" altLang="en-US" sz="1200" dirty="0"/>
              <a:t>検索機能が付いていれば、ほぼノンカスタマイズでの連動が</a:t>
            </a:r>
            <a:endParaRPr lang="en-US" altLang="ja-JP" sz="1200" dirty="0"/>
          </a:p>
          <a:p>
            <a:pPr eaLnBrk="1" hangingPunct="1"/>
            <a:r>
              <a:rPr lang="ja-JP" altLang="en-US" sz="1200" dirty="0"/>
              <a:t>可能です。</a:t>
            </a:r>
            <a:endParaRPr lang="en-US" altLang="ja-JP" sz="1200" dirty="0"/>
          </a:p>
          <a:p>
            <a:pPr eaLnBrk="1" hangingPunct="1"/>
            <a:endParaRPr lang="en-US" altLang="ja-JP" dirty="0"/>
          </a:p>
          <a:p>
            <a:pPr eaLnBrk="1" hangingPunct="1"/>
            <a:r>
              <a:rPr lang="en-US" altLang="ja-JP" dirty="0"/>
              <a:t>※</a:t>
            </a:r>
            <a:r>
              <a:rPr lang="ja-JP" altLang="en-US" dirty="0"/>
              <a:t>業務システム側に「</a:t>
            </a:r>
            <a:r>
              <a:rPr lang="en-US" altLang="ja-JP" dirty="0"/>
              <a:t>GET</a:t>
            </a:r>
            <a:r>
              <a:rPr lang="ja-JP" altLang="en-US" dirty="0"/>
              <a:t>」メソッドによる検索機能が必要です</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7768" y="2048269"/>
            <a:ext cx="4198132" cy="26612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正方形/長方形 26"/>
          <p:cNvSpPr>
            <a:spLocks noChangeArrowheads="1"/>
          </p:cNvSpPr>
          <p:nvPr/>
        </p:nvSpPr>
        <p:spPr bwMode="auto">
          <a:xfrm>
            <a:off x="0" y="682625"/>
            <a:ext cx="8675688" cy="5049838"/>
          </a:xfrm>
          <a:prstGeom prst="rect">
            <a:avLst/>
          </a:prstGeom>
          <a:solidFill>
            <a:schemeClr val="bg1"/>
          </a:solidFill>
          <a:ln>
            <a:noFill/>
          </a:ln>
          <a:extLst>
            <a:ext uri="{91240B29-F687-4F45-9708-019B960494DF}">
              <a14:hiddenLine xmlns:a14="http://schemas.microsoft.com/office/drawing/2010/main" w="3175" algn="ctr">
                <a:solidFill>
                  <a:srgbClr val="000000"/>
                </a:solidFill>
                <a:round/>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23555" name="Rectangle 17"/>
          <p:cNvSpPr>
            <a:spLocks noChangeArrowheads="1"/>
          </p:cNvSpPr>
          <p:nvPr/>
        </p:nvSpPr>
        <p:spPr bwMode="auto">
          <a:xfrm>
            <a:off x="4576763" y="1104900"/>
            <a:ext cx="184150" cy="246063"/>
          </a:xfrm>
          <a:prstGeom prst="rect">
            <a:avLst/>
          </a:pr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endParaRPr lang="ja-JP" altLang="ja-JP"/>
          </a:p>
        </p:txBody>
      </p:sp>
      <p:sp>
        <p:nvSpPr>
          <p:cNvPr id="23557" name="スライド番号プレースホル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en-US" altLang="ja-JP" sz="1400">
                <a:latin typeface="Tahoma" pitchFamily="34" charset="0"/>
              </a:rPr>
              <a:t>9</a:t>
            </a:r>
          </a:p>
        </p:txBody>
      </p:sp>
      <p:sp>
        <p:nvSpPr>
          <p:cNvPr id="26" name="Text Box 2"/>
          <p:cNvSpPr txBox="1">
            <a:spLocks noChangeArrowheads="1"/>
          </p:cNvSpPr>
          <p:nvPr/>
        </p:nvSpPr>
        <p:spPr bwMode="auto">
          <a:xfrm>
            <a:off x="984250" y="0"/>
            <a:ext cx="8737600" cy="646113"/>
          </a:xfrm>
          <a:prstGeom prst="rect">
            <a:avLst/>
          </a:prstGeom>
          <a:noFill/>
          <a:ln w="3175">
            <a:noFill/>
            <a:miter lim="800000"/>
            <a:headEnd/>
            <a:tailEnd/>
          </a:ln>
          <a:effectLst/>
        </p:spPr>
        <p:txBody>
          <a:bodyPr>
            <a:spAutoFit/>
          </a:bodyPr>
          <a:lstStyle/>
          <a:p>
            <a:pPr algn="ctr" eaLnBrk="1" fontAlgn="ctr" hangingPunct="1">
              <a:lnSpc>
                <a:spcPct val="180000"/>
              </a:lnSpc>
              <a:defRPr/>
            </a:pPr>
            <a:r>
              <a:rPr lang="en-US"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4</a:t>
            </a:r>
            <a:r>
              <a:rPr lang="ja-JP" altLang="en-US" sz="2000" b="1" dirty="0" err="1">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つの</a:t>
            </a:r>
            <a:r>
              <a:rPr lang="ja-JP" altLang="en-US"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連動方法（④クリップボード連動）</a:t>
            </a:r>
            <a:endParaRPr lang="ja-JP"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sp>
        <p:nvSpPr>
          <p:cNvPr id="23560" name="AutoShape 5"/>
          <p:cNvSpPr>
            <a:spLocks noChangeArrowheads="1"/>
          </p:cNvSpPr>
          <p:nvPr/>
        </p:nvSpPr>
        <p:spPr bwMode="auto">
          <a:xfrm>
            <a:off x="1122363" y="2597150"/>
            <a:ext cx="784225" cy="387350"/>
          </a:xfrm>
          <a:prstGeom prst="rightArrow">
            <a:avLst>
              <a:gd name="adj1" fmla="val 50000"/>
              <a:gd name="adj2" fmla="val 57926"/>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pic>
        <p:nvPicPr>
          <p:cNvPr id="23561"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388" y="2486025"/>
            <a:ext cx="423862" cy="5667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Rectangle 18"/>
          <p:cNvSpPr>
            <a:spLocks noChangeArrowheads="1"/>
          </p:cNvSpPr>
          <p:nvPr/>
        </p:nvSpPr>
        <p:spPr bwMode="gray">
          <a:xfrm>
            <a:off x="404813" y="795338"/>
            <a:ext cx="87471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endParaRPr lang="ja-JP" altLang="ja-JP" sz="2400">
              <a:latin typeface="Tahoma" pitchFamily="34" charset="0"/>
            </a:endParaRPr>
          </a:p>
        </p:txBody>
      </p:sp>
      <p:sp>
        <p:nvSpPr>
          <p:cNvPr id="23566" name="Text Box 23"/>
          <p:cNvSpPr txBox="1">
            <a:spLocks noChangeArrowheads="1"/>
          </p:cNvSpPr>
          <p:nvPr/>
        </p:nvSpPr>
        <p:spPr bwMode="auto">
          <a:xfrm>
            <a:off x="479425" y="895350"/>
            <a:ext cx="7856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1200"/>
              <a:t>「クリップボード連動」を使用すると、相手の電話番号や会社名などの情報をクリップボードにコピーすることが可能です。</a:t>
            </a:r>
            <a:endParaRPr lang="en-US" altLang="ja-JP" sz="1200"/>
          </a:p>
          <a:p>
            <a:pPr eaLnBrk="1" hangingPunct="1"/>
            <a:r>
              <a:rPr lang="ja-JP" altLang="en-US" sz="1200"/>
              <a:t>カスタマイズができないアプリケーションをご利用の場合でも、</a:t>
            </a:r>
            <a:r>
              <a:rPr lang="en-US" altLang="ja-JP" sz="1200"/>
              <a:t>CTI</a:t>
            </a:r>
            <a:r>
              <a:rPr lang="ja-JP" altLang="en-US" sz="1200"/>
              <a:t>情報を有効活用できます。</a:t>
            </a:r>
            <a:endParaRPr lang="en-US" altLang="ja-JP" sz="1200"/>
          </a:p>
        </p:txBody>
      </p:sp>
      <p:sp>
        <p:nvSpPr>
          <p:cNvPr id="23567" name="Text Box 24"/>
          <p:cNvSpPr txBox="1">
            <a:spLocks noChangeArrowheads="1"/>
          </p:cNvSpPr>
          <p:nvPr/>
        </p:nvSpPr>
        <p:spPr bwMode="auto">
          <a:xfrm>
            <a:off x="517525" y="6043613"/>
            <a:ext cx="41862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en-US" altLang="ja-JP" sz="800"/>
              <a:t>※</a:t>
            </a:r>
            <a:r>
              <a:rPr lang="ja-JP" altLang="en-US" sz="800"/>
              <a:t>「クリップボード連動」方式は着信表示画面を表示する設定の場合のみご使用いただけます</a:t>
            </a:r>
          </a:p>
        </p:txBody>
      </p:sp>
      <p:sp>
        <p:nvSpPr>
          <p:cNvPr id="23568" name="Text Box 23"/>
          <p:cNvSpPr txBox="1">
            <a:spLocks noChangeArrowheads="1"/>
          </p:cNvSpPr>
          <p:nvPr/>
        </p:nvSpPr>
        <p:spPr bwMode="auto">
          <a:xfrm>
            <a:off x="479425" y="5102225"/>
            <a:ext cx="8802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1200"/>
              <a:t>この方法を使用すると、アプリケーションにカスタマイズを加えることなく、電話着信時の検索作業等の手間を軽減することが可能です。</a:t>
            </a:r>
            <a:endParaRPr lang="en-US" altLang="ja-JP" sz="1200"/>
          </a:p>
        </p:txBody>
      </p:sp>
      <p:sp>
        <p:nvSpPr>
          <p:cNvPr id="23569" name="テキスト ボックス 21"/>
          <p:cNvSpPr txBox="1">
            <a:spLocks noChangeArrowheads="1"/>
          </p:cNvSpPr>
          <p:nvPr/>
        </p:nvSpPr>
        <p:spPr bwMode="auto">
          <a:xfrm>
            <a:off x="4349750" y="2787650"/>
            <a:ext cx="825500"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en-US" altLang="ja-JP">
                <a:solidFill>
                  <a:srgbClr val="FF0000"/>
                </a:solidFill>
              </a:rPr>
              <a:t>0300000001</a:t>
            </a:r>
            <a:endParaRPr lang="ja-JP" altLang="en-US">
              <a:solidFill>
                <a:srgbClr val="FF0000"/>
              </a:solidFill>
            </a:endParaRPr>
          </a:p>
        </p:txBody>
      </p:sp>
      <p:sp>
        <p:nvSpPr>
          <p:cNvPr id="23570" name="AutoShape 5"/>
          <p:cNvSpPr>
            <a:spLocks noChangeArrowheads="1"/>
          </p:cNvSpPr>
          <p:nvPr/>
        </p:nvSpPr>
        <p:spPr bwMode="auto">
          <a:xfrm>
            <a:off x="5459413" y="2728913"/>
            <a:ext cx="784225" cy="388937"/>
          </a:xfrm>
          <a:prstGeom prst="rightArrow">
            <a:avLst>
              <a:gd name="adj1" fmla="val 50000"/>
              <a:gd name="adj2" fmla="val 57689"/>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23571" name="テキスト ボックス 16"/>
          <p:cNvSpPr txBox="1">
            <a:spLocks noChangeArrowheads="1"/>
          </p:cNvSpPr>
          <p:nvPr/>
        </p:nvSpPr>
        <p:spPr bwMode="auto">
          <a:xfrm>
            <a:off x="6374606" y="2495550"/>
            <a:ext cx="1458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dirty="0"/>
              <a:t>アプリケーション</a:t>
            </a:r>
            <a:endParaRPr lang="en-US" altLang="ja-JP" dirty="0"/>
          </a:p>
        </p:txBody>
      </p:sp>
      <p:sp>
        <p:nvSpPr>
          <p:cNvPr id="23572" name="正方形/長方形 20"/>
          <p:cNvSpPr>
            <a:spLocks noChangeArrowheads="1"/>
          </p:cNvSpPr>
          <p:nvPr/>
        </p:nvSpPr>
        <p:spPr bwMode="auto">
          <a:xfrm>
            <a:off x="6805613" y="2997200"/>
            <a:ext cx="1120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41" name="テキスト ボックス 40"/>
          <p:cNvSpPr txBox="1"/>
          <p:nvPr/>
        </p:nvSpPr>
        <p:spPr>
          <a:xfrm>
            <a:off x="7049294" y="2840038"/>
            <a:ext cx="865981" cy="246221"/>
          </a:xfrm>
          <a:prstGeom prst="rect">
            <a:avLst/>
          </a:prstGeom>
          <a:noFill/>
          <a:ln>
            <a:solidFill>
              <a:schemeClr val="tx1">
                <a:lumMod val="75000"/>
                <a:lumOff val="25000"/>
              </a:schemeClr>
            </a:solidFill>
          </a:ln>
        </p:spPr>
        <p:txBody>
          <a:bodyPr wrap="square">
            <a:spAutoFit/>
          </a:bodyPr>
          <a:lstStyle/>
          <a:p>
            <a:pPr eaLnBrk="1" hangingPunct="1">
              <a:defRPr/>
            </a:pPr>
            <a:r>
              <a:rPr lang="en-US" altLang="ja-JP" dirty="0">
                <a:solidFill>
                  <a:srgbClr val="FF0000"/>
                </a:solidFill>
                <a:latin typeface="ＭＳ Ｐゴシック" panose="020B0600070205080204" pitchFamily="50" charset="-128"/>
                <a:ea typeface="ＭＳ Ｐゴシック" panose="020B0600070205080204" pitchFamily="50" charset="-128"/>
              </a:rPr>
              <a:t>0300000001</a:t>
            </a:r>
            <a:endParaRPr lang="ja-JP" altLang="en-US" dirty="0"/>
          </a:p>
        </p:txBody>
      </p:sp>
      <p:sp>
        <p:nvSpPr>
          <p:cNvPr id="23574" name="テキスト ボックス 16"/>
          <p:cNvSpPr txBox="1">
            <a:spLocks noChangeArrowheads="1"/>
          </p:cNvSpPr>
          <p:nvPr/>
        </p:nvSpPr>
        <p:spPr bwMode="auto">
          <a:xfrm>
            <a:off x="6319838" y="2812257"/>
            <a:ext cx="1458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dirty="0"/>
              <a:t>電話番号</a:t>
            </a:r>
            <a:endParaRPr lang="en-US" altLang="ja-JP" dirty="0"/>
          </a:p>
        </p:txBody>
      </p:sp>
      <p:sp>
        <p:nvSpPr>
          <p:cNvPr id="23575" name="テキスト ボックス 45"/>
          <p:cNvSpPr txBox="1">
            <a:spLocks noChangeArrowheads="1"/>
          </p:cNvSpPr>
          <p:nvPr/>
        </p:nvSpPr>
        <p:spPr bwMode="auto">
          <a:xfrm>
            <a:off x="4300538" y="2535238"/>
            <a:ext cx="928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t>クリップボード</a:t>
            </a:r>
            <a:endParaRPr lang="en-US" altLang="ja-JP"/>
          </a:p>
          <a:p>
            <a:pPr eaLnBrk="1" hangingPunct="1"/>
            <a:endParaRPr lang="ja-JP" altLang="en-US"/>
          </a:p>
        </p:txBody>
      </p:sp>
      <p:sp>
        <p:nvSpPr>
          <p:cNvPr id="48" name="テキスト ボックス 47"/>
          <p:cNvSpPr txBox="1"/>
          <p:nvPr/>
        </p:nvSpPr>
        <p:spPr>
          <a:xfrm>
            <a:off x="7993063" y="2849563"/>
            <a:ext cx="476250" cy="246062"/>
          </a:xfrm>
          <a:prstGeom prst="rect">
            <a:avLst/>
          </a:prstGeom>
          <a:noFill/>
          <a:ln>
            <a:solidFill>
              <a:schemeClr val="bg2">
                <a:lumMod val="75000"/>
                <a:lumOff val="25000"/>
              </a:schemeClr>
            </a:solidFill>
          </a:ln>
        </p:spPr>
        <p:txBody>
          <a:bodyPr>
            <a:spAutoFit/>
          </a:bodyPr>
          <a:lstStyle/>
          <a:p>
            <a:pPr algn="ctr" eaLnBrk="1" hangingPunct="1">
              <a:defRPr/>
            </a:pPr>
            <a:r>
              <a:rPr lang="ja-JP" altLang="en-US" dirty="0"/>
              <a:t>検索</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5034" y="1833607"/>
            <a:ext cx="2169119" cy="2573247"/>
          </a:xfrm>
          <a:prstGeom prst="rect">
            <a:avLst/>
          </a:prstGeom>
        </p:spPr>
      </p:pic>
      <p:sp>
        <p:nvSpPr>
          <p:cNvPr id="49" name="正方形/長方形 48"/>
          <p:cNvSpPr/>
          <p:nvPr/>
        </p:nvSpPr>
        <p:spPr bwMode="auto">
          <a:xfrm>
            <a:off x="6319838" y="2489200"/>
            <a:ext cx="2346325" cy="246063"/>
          </a:xfrm>
          <a:prstGeom prst="rect">
            <a:avLst/>
          </a:prstGeom>
          <a:noFill/>
          <a:ln w="3175" cap="flat" cmpd="sng" algn="ctr">
            <a:solidFill>
              <a:schemeClr val="accent1">
                <a:lumMod val="50000"/>
              </a:schemeClr>
            </a:solidFill>
            <a:prstDash val="solid"/>
            <a:round/>
            <a:headEnd type="none" w="med" len="med"/>
            <a:tailEnd type="none" w="med" len="med"/>
          </a:ln>
          <a:effectLst/>
        </p:spPr>
        <p:txBody>
          <a:bodyPr>
            <a:spAutoFit/>
          </a:bodyPr>
          <a:lstStyle/>
          <a:p>
            <a:pPr eaLnBrk="1" hangingPunct="1">
              <a:defRPr/>
            </a:pPr>
            <a:endParaRPr lang="ja-JP" altLang="en-US">
              <a:latin typeface="ＭＳ Ｐゴシック" panose="020B0600070205080204" pitchFamily="50" charset="-128"/>
              <a:ea typeface="ＭＳ Ｐゴシック" panose="020B0600070205080204" pitchFamily="50" charset="-128"/>
            </a:endParaRPr>
          </a:p>
        </p:txBody>
      </p:sp>
      <p:sp>
        <p:nvSpPr>
          <p:cNvPr id="23578" name="テキスト ボックス 18"/>
          <p:cNvSpPr txBox="1">
            <a:spLocks noChangeArrowheads="1"/>
          </p:cNvSpPr>
          <p:nvPr/>
        </p:nvSpPr>
        <p:spPr bwMode="auto">
          <a:xfrm>
            <a:off x="6303963" y="3363913"/>
            <a:ext cx="260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t>アプリケーションに貼り付けて、検索等を実行</a:t>
            </a:r>
            <a:endParaRPr lang="en-US" altLang="ja-JP"/>
          </a:p>
          <a:p>
            <a:pPr eaLnBrk="1" hangingPunct="1"/>
            <a:endParaRPr lang="en-US" altLang="ja-JP"/>
          </a:p>
        </p:txBody>
      </p:sp>
      <p:sp>
        <p:nvSpPr>
          <p:cNvPr id="23559" name="Oval 4"/>
          <p:cNvSpPr>
            <a:spLocks noChangeArrowheads="1"/>
          </p:cNvSpPr>
          <p:nvPr/>
        </p:nvSpPr>
        <p:spPr bwMode="auto">
          <a:xfrm>
            <a:off x="2346325" y="3552825"/>
            <a:ext cx="458788" cy="2413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23562" name="Line 8"/>
          <p:cNvSpPr>
            <a:spLocks noChangeShapeType="1"/>
          </p:cNvSpPr>
          <p:nvPr/>
        </p:nvSpPr>
        <p:spPr bwMode="auto">
          <a:xfrm flipV="1">
            <a:off x="2819400" y="2924175"/>
            <a:ext cx="1530350" cy="7397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3563" name="AutoShape 12"/>
          <p:cNvSpPr>
            <a:spLocks noChangeArrowheads="1"/>
          </p:cNvSpPr>
          <p:nvPr/>
        </p:nvSpPr>
        <p:spPr bwMode="auto">
          <a:xfrm>
            <a:off x="233363" y="3948113"/>
            <a:ext cx="2057400" cy="455612"/>
          </a:xfrm>
          <a:prstGeom prst="wedgeRoundRectCallout">
            <a:avLst>
              <a:gd name="adj1" fmla="val 34167"/>
              <a:gd name="adj2" fmla="val -68463"/>
              <a:gd name="adj3" fmla="val 16667"/>
            </a:avLst>
          </a:prstGeom>
          <a:gradFill rotWithShape="0">
            <a:gsLst>
              <a:gs pos="0">
                <a:srgbClr val="99CCFF"/>
              </a:gs>
              <a:gs pos="100000">
                <a:srgbClr val="DDEEFF"/>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dirty="0">
                <a:latin typeface="Times New Roman" pitchFamily="18" charset="0"/>
              </a:rPr>
              <a:t>電話着信と同時に着信画面に</a:t>
            </a:r>
          </a:p>
          <a:p>
            <a:pPr eaLnBrk="1" hangingPunct="1"/>
            <a:r>
              <a:rPr lang="ja-JP" altLang="en-US" dirty="0">
                <a:latin typeface="Times New Roman" pitchFamily="18" charset="0"/>
              </a:rPr>
              <a:t>発信者の情報が表示されます</a:t>
            </a:r>
          </a:p>
        </p:txBody>
      </p:sp>
      <p:sp>
        <p:nvSpPr>
          <p:cNvPr id="23565" name="Text Box 21"/>
          <p:cNvSpPr txBox="1">
            <a:spLocks noChangeArrowheads="1"/>
          </p:cNvSpPr>
          <p:nvPr/>
        </p:nvSpPr>
        <p:spPr bwMode="auto">
          <a:xfrm>
            <a:off x="2922588" y="3929063"/>
            <a:ext cx="1865312" cy="400050"/>
          </a:xfrm>
          <a:prstGeom prst="rect">
            <a:avLst/>
          </a:prstGeom>
          <a:solidFill>
            <a:srgbClr val="CCFFFF"/>
          </a:solidFill>
          <a:ln w="3175">
            <a:solidFill>
              <a:schemeClr val="tx1"/>
            </a:solidFill>
            <a:miter lim="800000"/>
            <a:headEnd/>
            <a:tailEnd/>
          </a:ln>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t>詳細表示ボタンをクリックすると</a:t>
            </a:r>
            <a:endParaRPr lang="en-US" altLang="ja-JP"/>
          </a:p>
          <a:p>
            <a:pPr eaLnBrk="1" hangingPunct="1"/>
            <a:r>
              <a:rPr lang="ja-JP" altLang="en-US"/>
              <a:t>クリップボードに情報をコピー</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2"/>
          <p:cNvSpPr>
            <a:spLocks noGrp="1"/>
          </p:cNvSpPr>
          <p:nvPr>
            <p:ph type="sldNum" sz="quarter" idx="11"/>
          </p:nvPr>
        </p:nvSpPr>
        <p:spPr/>
        <p:txBody>
          <a:bodyPr/>
          <a:lstStyle/>
          <a:p>
            <a:pPr>
              <a:defRPr/>
            </a:pPr>
            <a:r>
              <a:rPr lang="en-US" altLang="ja-JP" dirty="0">
                <a:latin typeface="+mn-lt"/>
                <a:ea typeface="ＭＳ Ｐゴシック" panose="020B0600070205080204" pitchFamily="50" charset="-128"/>
              </a:rPr>
              <a:t>10</a:t>
            </a:r>
          </a:p>
        </p:txBody>
      </p:sp>
      <p:sp>
        <p:nvSpPr>
          <p:cNvPr id="37950" name="Text Box 62"/>
          <p:cNvSpPr txBox="1">
            <a:spLocks noChangeArrowheads="1"/>
          </p:cNvSpPr>
          <p:nvPr/>
        </p:nvSpPr>
        <p:spPr bwMode="auto">
          <a:xfrm>
            <a:off x="1147763" y="779463"/>
            <a:ext cx="8324850" cy="522287"/>
          </a:xfrm>
          <a:prstGeom prst="rect">
            <a:avLst/>
          </a:prstGeom>
          <a:noFill/>
          <a:ln w="9525">
            <a:noFill/>
            <a:miter lim="800000"/>
            <a:headEnd/>
            <a:tailEnd/>
          </a:ln>
          <a:effectLst>
            <a:prstShdw prst="shdw17" dist="17961" dir="2700000">
              <a:srgbClr val="FFFFCC">
                <a:gamma/>
                <a:shade val="60000"/>
                <a:invGamma/>
              </a:srgbClr>
            </a:prstShdw>
          </a:effectLst>
        </p:spPr>
        <p:txBody>
          <a:bodyPr wrap="none">
            <a:spAutoFit/>
          </a:bodyPr>
          <a:lstStyle/>
          <a:p>
            <a:pPr eaLnBrk="1" hangingPunct="1">
              <a:defRPr/>
            </a:pPr>
            <a:r>
              <a:rPr lang="ja-JP" altLang="en-US" sz="1400" dirty="0">
                <a:solidFill>
                  <a:srgbClr val="800000"/>
                </a:solidFill>
                <a:effectLst>
                  <a:outerShdw blurRad="38100" dist="38100" dir="2700000" algn="tl">
                    <a:srgbClr val="C0C0C0"/>
                  </a:outerShdw>
                </a:effectLst>
                <a:latin typeface="Times New Roman" pitchFamily="18" charset="0"/>
                <a:ea typeface="ＭＳ Ｐゴシック" panose="020B0600070205080204" pitchFamily="50" charset="-128"/>
              </a:rPr>
              <a:t>付属ソフト「</a:t>
            </a:r>
            <a:r>
              <a:rPr lang="en-US" altLang="ja-JP" sz="1400" dirty="0">
                <a:solidFill>
                  <a:srgbClr val="800000"/>
                </a:solidFill>
                <a:effectLst>
                  <a:outerShdw blurRad="38100" dist="38100" dir="2700000" algn="tl">
                    <a:srgbClr val="C0C0C0"/>
                  </a:outerShdw>
                </a:effectLst>
                <a:latin typeface="Times New Roman" pitchFamily="18" charset="0"/>
                <a:ea typeface="ＭＳ Ｐゴシック" panose="020B0600070205080204" pitchFamily="50" charset="-128"/>
              </a:rPr>
              <a:t>CTI</a:t>
            </a:r>
            <a:r>
              <a:rPr lang="ja-JP" altLang="en-US" sz="1400" dirty="0">
                <a:solidFill>
                  <a:srgbClr val="800000"/>
                </a:solidFill>
                <a:effectLst>
                  <a:outerShdw blurRad="38100" dist="38100" dir="2700000" algn="tl">
                    <a:srgbClr val="C0C0C0"/>
                  </a:outerShdw>
                </a:effectLst>
                <a:latin typeface="Times New Roman" pitchFamily="18" charset="0"/>
                <a:ea typeface="ＭＳ Ｐゴシック" panose="020B0600070205080204" pitchFamily="50" charset="-128"/>
              </a:rPr>
              <a:t>かんたん受付」を使用して、顧客情報や、電話対応内容のメモを記録しておくことが可能です。</a:t>
            </a:r>
          </a:p>
          <a:p>
            <a:pPr eaLnBrk="1" hangingPunct="1">
              <a:defRPr/>
            </a:pPr>
            <a:r>
              <a:rPr lang="ja-JP" altLang="en-US" sz="1400" dirty="0">
                <a:solidFill>
                  <a:srgbClr val="800000"/>
                </a:solidFill>
                <a:effectLst>
                  <a:outerShdw blurRad="38100" dist="38100" dir="2700000" algn="tl">
                    <a:srgbClr val="C0C0C0"/>
                  </a:outerShdw>
                </a:effectLst>
                <a:latin typeface="Times New Roman" pitchFamily="18" charset="0"/>
                <a:ea typeface="ＭＳ Ｐゴシック" panose="020B0600070205080204" pitchFamily="50" charset="-128"/>
              </a:rPr>
              <a:t>見え</a:t>
            </a:r>
            <a:r>
              <a:rPr lang="en-US" altLang="ja-JP" sz="1400" dirty="0">
                <a:solidFill>
                  <a:srgbClr val="800000"/>
                </a:solidFill>
                <a:effectLst>
                  <a:outerShdw blurRad="38100" dist="38100" dir="2700000" algn="tl">
                    <a:srgbClr val="C0C0C0"/>
                  </a:outerShdw>
                </a:effectLst>
                <a:latin typeface="Times New Roman" pitchFamily="18" charset="0"/>
                <a:ea typeface="ＭＳ Ｐゴシック" panose="020B0600070205080204" pitchFamily="50" charset="-128"/>
              </a:rPr>
              <a:t>TEL</a:t>
            </a:r>
            <a:r>
              <a:rPr lang="ja-JP" altLang="en-US" sz="1400" dirty="0">
                <a:solidFill>
                  <a:srgbClr val="800000"/>
                </a:solidFill>
                <a:effectLst>
                  <a:outerShdw blurRad="38100" dist="38100" dir="2700000" algn="tl">
                    <a:srgbClr val="C0C0C0"/>
                  </a:outerShdw>
                </a:effectLst>
                <a:latin typeface="Times New Roman" pitchFamily="18" charset="0"/>
                <a:ea typeface="ＭＳ Ｐゴシック" panose="020B0600070205080204" pitchFamily="50" charset="-128"/>
              </a:rPr>
              <a:t>君と連動するので、電話着信時にすばやく顧客情報が表示できます。</a:t>
            </a:r>
          </a:p>
        </p:txBody>
      </p:sp>
      <p:sp>
        <p:nvSpPr>
          <p:cNvPr id="37951" name="Text Box 63"/>
          <p:cNvSpPr txBox="1">
            <a:spLocks noChangeArrowheads="1"/>
          </p:cNvSpPr>
          <p:nvPr/>
        </p:nvSpPr>
        <p:spPr bwMode="auto">
          <a:xfrm>
            <a:off x="5038726" y="1302536"/>
            <a:ext cx="2674937" cy="425450"/>
          </a:xfrm>
          <a:prstGeom prst="rect">
            <a:avLst/>
          </a:prstGeom>
          <a:noFill/>
          <a:ln w="25400">
            <a:noFill/>
            <a:miter lim="800000"/>
            <a:headEnd/>
            <a:tailEnd/>
          </a:ln>
          <a:effectLst/>
        </p:spPr>
        <p:txBody>
          <a:bodyPr wrap="square">
            <a:spAutoFit/>
          </a:bodyPr>
          <a:lstStyle/>
          <a:p>
            <a:pPr eaLnBrk="1" fontAlgn="ctr" hangingPunct="1">
              <a:lnSpc>
                <a:spcPct val="180000"/>
              </a:lnSpc>
              <a:defRPr/>
            </a:pPr>
            <a:r>
              <a:rPr lang="ja-JP" altLang="en-US" sz="1200"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・お客様の各種情報が保存できます。</a:t>
            </a:r>
          </a:p>
        </p:txBody>
      </p:sp>
      <p:sp>
        <p:nvSpPr>
          <p:cNvPr id="25606" name="Text Box 64"/>
          <p:cNvSpPr txBox="1">
            <a:spLocks noChangeArrowheads="1"/>
          </p:cNvSpPr>
          <p:nvPr/>
        </p:nvSpPr>
        <p:spPr bwMode="auto">
          <a:xfrm>
            <a:off x="5387976" y="1679836"/>
            <a:ext cx="4044950" cy="246062"/>
          </a:xfrm>
          <a:prstGeom prst="rect">
            <a:avLst/>
          </a:prstGeom>
          <a:noFill/>
          <a:ln>
            <a:noFill/>
          </a:ln>
          <a:effectLst>
            <a:prstShdw prst="shdw17" dist="17961" dir="2700000">
              <a:srgbClr val="9999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pc="-150" dirty="0"/>
              <a:t>会社名・顧客名・部署・役職など</a:t>
            </a:r>
            <a:r>
              <a:rPr lang="en-US" altLang="ja-JP" spc="-150" dirty="0"/>
              <a:t>20</a:t>
            </a:r>
            <a:r>
              <a:rPr lang="ja-JP" altLang="en-US" spc="-150" dirty="0"/>
              <a:t>項目以上の情報が保存できます。</a:t>
            </a:r>
          </a:p>
        </p:txBody>
      </p:sp>
      <p:sp>
        <p:nvSpPr>
          <p:cNvPr id="37955" name="Text Box 67"/>
          <p:cNvSpPr txBox="1">
            <a:spLocks noChangeArrowheads="1"/>
          </p:cNvSpPr>
          <p:nvPr/>
        </p:nvSpPr>
        <p:spPr bwMode="auto">
          <a:xfrm>
            <a:off x="5038726" y="1838843"/>
            <a:ext cx="2572807" cy="423863"/>
          </a:xfrm>
          <a:prstGeom prst="rect">
            <a:avLst/>
          </a:prstGeom>
          <a:noFill/>
          <a:ln w="25400">
            <a:noFill/>
            <a:miter lim="800000"/>
            <a:headEnd/>
            <a:tailEnd/>
          </a:ln>
          <a:effectLst/>
        </p:spPr>
        <p:txBody>
          <a:bodyPr wrap="square">
            <a:spAutoFit/>
          </a:bodyPr>
          <a:lstStyle/>
          <a:p>
            <a:pPr eaLnBrk="1" fontAlgn="ctr" hangingPunct="1">
              <a:lnSpc>
                <a:spcPct val="180000"/>
              </a:lnSpc>
              <a:defRPr/>
            </a:pPr>
            <a:r>
              <a:rPr lang="ja-JP" altLang="en-US" sz="1200"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・電話対応内容のメモが残せます。</a:t>
            </a:r>
          </a:p>
        </p:txBody>
      </p:sp>
      <p:sp>
        <p:nvSpPr>
          <p:cNvPr id="25608" name="Text Box 68"/>
          <p:cNvSpPr txBox="1">
            <a:spLocks noChangeArrowheads="1"/>
          </p:cNvSpPr>
          <p:nvPr/>
        </p:nvSpPr>
        <p:spPr bwMode="auto">
          <a:xfrm>
            <a:off x="5387976" y="2201067"/>
            <a:ext cx="4084637" cy="554038"/>
          </a:xfrm>
          <a:prstGeom prst="rect">
            <a:avLst/>
          </a:prstGeom>
          <a:noFill/>
          <a:ln>
            <a:noFill/>
          </a:ln>
          <a:effectLst>
            <a:prstShdw prst="shdw17" dist="17961" dir="2700000">
              <a:srgbClr val="9999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pc="-150" dirty="0"/>
              <a:t>何時、だれが、どんな対応をしたのか。</a:t>
            </a:r>
          </a:p>
          <a:p>
            <a:pPr eaLnBrk="1" hangingPunct="1"/>
            <a:r>
              <a:rPr lang="ja-JP" altLang="en-US" spc="-150" dirty="0"/>
              <a:t>電話応対のメモを残すことができますので、以前の対応内容を確認しながら</a:t>
            </a:r>
            <a:endParaRPr lang="en-US" altLang="ja-JP" spc="-150" dirty="0"/>
          </a:p>
          <a:p>
            <a:pPr eaLnBrk="1" hangingPunct="1"/>
            <a:r>
              <a:rPr lang="ja-JP" altLang="en-US" spc="-150" dirty="0"/>
              <a:t>電話に応対できます。</a:t>
            </a:r>
          </a:p>
        </p:txBody>
      </p:sp>
      <p:sp>
        <p:nvSpPr>
          <p:cNvPr id="37957" name="Text Box 69"/>
          <p:cNvSpPr txBox="1">
            <a:spLocks noChangeArrowheads="1"/>
          </p:cNvSpPr>
          <p:nvPr/>
        </p:nvSpPr>
        <p:spPr bwMode="auto">
          <a:xfrm>
            <a:off x="5038726" y="2636040"/>
            <a:ext cx="3825874" cy="425450"/>
          </a:xfrm>
          <a:prstGeom prst="rect">
            <a:avLst/>
          </a:prstGeom>
          <a:noFill/>
          <a:ln w="25400">
            <a:noFill/>
            <a:miter lim="800000"/>
            <a:headEnd/>
            <a:tailEnd/>
          </a:ln>
          <a:effectLst/>
        </p:spPr>
        <p:txBody>
          <a:bodyPr wrap="square">
            <a:spAutoFit/>
          </a:bodyPr>
          <a:lstStyle/>
          <a:p>
            <a:pPr eaLnBrk="1" fontAlgn="ctr" hangingPunct="1">
              <a:lnSpc>
                <a:spcPct val="180000"/>
              </a:lnSpc>
              <a:defRPr/>
            </a:pPr>
            <a:r>
              <a:rPr lang="ja-JP" altLang="en-US" sz="1200"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・キーワードを使用してかんたんにお客様を検索できます。</a:t>
            </a:r>
          </a:p>
        </p:txBody>
      </p:sp>
      <p:sp>
        <p:nvSpPr>
          <p:cNvPr id="25610" name="Text Box 70"/>
          <p:cNvSpPr txBox="1">
            <a:spLocks noChangeArrowheads="1"/>
          </p:cNvSpPr>
          <p:nvPr/>
        </p:nvSpPr>
        <p:spPr bwMode="auto">
          <a:xfrm>
            <a:off x="5387976" y="2996406"/>
            <a:ext cx="4049713" cy="400050"/>
          </a:xfrm>
          <a:prstGeom prst="rect">
            <a:avLst/>
          </a:prstGeom>
          <a:noFill/>
          <a:ln>
            <a:noFill/>
          </a:ln>
          <a:effectLst>
            <a:prstShdw prst="shdw17" dist="17961" dir="2700000">
              <a:srgbClr val="9999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pc="-150" dirty="0"/>
              <a:t>フリガナや電話番号を条件に、かんたんにお客様が検索できます。</a:t>
            </a:r>
          </a:p>
          <a:p>
            <a:pPr eaLnBrk="1" hangingPunct="1"/>
            <a:r>
              <a:rPr lang="ja-JP" altLang="en-US" spc="-150" dirty="0"/>
              <a:t>電話をかける際に名刺を一枚一枚検索するような手間を省けます。</a:t>
            </a:r>
          </a:p>
        </p:txBody>
      </p:sp>
      <p:graphicFrame>
        <p:nvGraphicFramePr>
          <p:cNvPr id="25611" name="Object 4"/>
          <p:cNvGraphicFramePr>
            <a:graphicFrameLocks noChangeAspect="1"/>
          </p:cNvGraphicFramePr>
          <p:nvPr>
            <p:extLst>
              <p:ext uri="{D42A27DB-BD31-4B8C-83A1-F6EECF244321}">
                <p14:modId xmlns:p14="http://schemas.microsoft.com/office/powerpoint/2010/main" val="3459764173"/>
              </p:ext>
            </p:extLst>
          </p:nvPr>
        </p:nvGraphicFramePr>
        <p:xfrm>
          <a:off x="5717117" y="3695169"/>
          <a:ext cx="2644775" cy="1668462"/>
        </p:xfrm>
        <a:graphic>
          <a:graphicData uri="http://schemas.openxmlformats.org/presentationml/2006/ole">
            <mc:AlternateContent xmlns:mc="http://schemas.openxmlformats.org/markup-compatibility/2006">
              <mc:Choice xmlns:v="urn:schemas-microsoft-com:vml" Requires="v">
                <p:oleObj spid="_x0000_s25653" name="ワークシート" r:id="rId4" imgW="3371754" imgH="2238190" progId="Excel.Sheet.8">
                  <p:embed/>
                </p:oleObj>
              </mc:Choice>
              <mc:Fallback>
                <p:oleObj name="ワークシート" r:id="rId4" imgW="3371754" imgH="2238190" progId="Excel.Sheet.8">
                  <p:embed/>
                  <p:pic>
                    <p:nvPicPr>
                      <p:cNvPr id="0" name="Object 4"/>
                      <p:cNvPicPr>
                        <a:picLocks noChangeAspect="1" noChangeArrowheads="1"/>
                      </p:cNvPicPr>
                      <p:nvPr/>
                    </p:nvPicPr>
                    <p:blipFill>
                      <a:blip r:embed="rId5"/>
                      <a:srcRect/>
                      <a:stretch>
                        <a:fillRect/>
                      </a:stretch>
                    </p:blipFill>
                    <p:spPr bwMode="auto">
                      <a:xfrm>
                        <a:off x="5717117" y="3695169"/>
                        <a:ext cx="2644775" cy="1668462"/>
                      </a:xfrm>
                      <a:prstGeom prst="rect">
                        <a:avLst/>
                      </a:prstGeom>
                      <a:noFill/>
                      <a:ln>
                        <a:noFill/>
                      </a:ln>
                      <a:effectLst/>
                    </p:spPr>
                  </p:pic>
                </p:oleObj>
              </mc:Fallback>
            </mc:AlternateContent>
          </a:graphicData>
        </a:graphic>
      </p:graphicFrame>
      <p:graphicFrame>
        <p:nvGraphicFramePr>
          <p:cNvPr id="25612" name="Object 5"/>
          <p:cNvGraphicFramePr>
            <a:graphicFrameLocks noChangeAspect="1"/>
          </p:cNvGraphicFramePr>
          <p:nvPr>
            <p:extLst>
              <p:ext uri="{D42A27DB-BD31-4B8C-83A1-F6EECF244321}">
                <p14:modId xmlns:p14="http://schemas.microsoft.com/office/powerpoint/2010/main" val="3134205042"/>
              </p:ext>
            </p:extLst>
          </p:nvPr>
        </p:nvGraphicFramePr>
        <p:xfrm>
          <a:off x="5686425" y="5697537"/>
          <a:ext cx="2076450" cy="701675"/>
        </p:xfrm>
        <a:graphic>
          <a:graphicData uri="http://schemas.openxmlformats.org/presentationml/2006/ole">
            <mc:AlternateContent xmlns:mc="http://schemas.openxmlformats.org/markup-compatibility/2006">
              <mc:Choice xmlns:v="urn:schemas-microsoft-com:vml" Requires="v">
                <p:oleObj spid="_x0000_s25654" name="ワークシート" r:id="rId6" imgW="2657523" imgH="695140" progId="Excel.Sheet.8">
                  <p:embed/>
                </p:oleObj>
              </mc:Choice>
              <mc:Fallback>
                <p:oleObj name="ワークシート" r:id="rId6" imgW="2657523" imgH="695140" progId="Excel.Sheet.8">
                  <p:embed/>
                  <p:pic>
                    <p:nvPicPr>
                      <p:cNvPr id="0" name="Object 5"/>
                      <p:cNvPicPr>
                        <a:picLocks noChangeAspect="1" noChangeArrowheads="1"/>
                      </p:cNvPicPr>
                      <p:nvPr/>
                    </p:nvPicPr>
                    <p:blipFill>
                      <a:blip r:embed="rId7"/>
                      <a:srcRect/>
                      <a:stretch>
                        <a:fillRect/>
                      </a:stretch>
                    </p:blipFill>
                    <p:spPr bwMode="auto">
                      <a:xfrm>
                        <a:off x="5686425" y="5697537"/>
                        <a:ext cx="2076450" cy="701675"/>
                      </a:xfrm>
                      <a:prstGeom prst="rect">
                        <a:avLst/>
                      </a:prstGeom>
                      <a:noFill/>
                      <a:ln>
                        <a:noFill/>
                      </a:ln>
                      <a:effectLst/>
                    </p:spPr>
                  </p:pic>
                </p:oleObj>
              </mc:Fallback>
            </mc:AlternateContent>
          </a:graphicData>
        </a:graphic>
      </p:graphicFrame>
      <p:sp>
        <p:nvSpPr>
          <p:cNvPr id="37961" name="Text Box 73"/>
          <p:cNvSpPr txBox="1">
            <a:spLocks noChangeArrowheads="1"/>
          </p:cNvSpPr>
          <p:nvPr/>
        </p:nvSpPr>
        <p:spPr bwMode="auto">
          <a:xfrm>
            <a:off x="5589588" y="3336130"/>
            <a:ext cx="2124075" cy="369888"/>
          </a:xfrm>
          <a:prstGeom prst="rect">
            <a:avLst/>
          </a:prstGeom>
          <a:noFill/>
          <a:ln w="25400">
            <a:noFill/>
            <a:miter lim="800000"/>
            <a:headEnd/>
            <a:tailEnd/>
          </a:ln>
          <a:effectLst/>
        </p:spPr>
        <p:txBody>
          <a:bodyPr>
            <a:spAutoFit/>
          </a:bodyPr>
          <a:lstStyle/>
          <a:p>
            <a:pPr eaLnBrk="1" fontAlgn="ctr" hangingPunct="1">
              <a:lnSpc>
                <a:spcPct val="180000"/>
              </a:lnSpc>
              <a:defRPr/>
            </a:pPr>
            <a:r>
              <a:rPr lang="ja-JP" altLang="en-US"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・顧客情報　管理項目</a:t>
            </a:r>
          </a:p>
        </p:txBody>
      </p:sp>
      <p:sp>
        <p:nvSpPr>
          <p:cNvPr id="37962" name="Text Box 74"/>
          <p:cNvSpPr txBox="1">
            <a:spLocks noChangeArrowheads="1"/>
          </p:cNvSpPr>
          <p:nvPr/>
        </p:nvSpPr>
        <p:spPr bwMode="auto">
          <a:xfrm>
            <a:off x="5589588" y="5327914"/>
            <a:ext cx="2124075" cy="369887"/>
          </a:xfrm>
          <a:prstGeom prst="rect">
            <a:avLst/>
          </a:prstGeom>
          <a:noFill/>
          <a:ln w="25400">
            <a:noFill/>
            <a:miter lim="800000"/>
            <a:headEnd/>
            <a:tailEnd/>
          </a:ln>
          <a:effectLst/>
        </p:spPr>
        <p:txBody>
          <a:bodyPr>
            <a:spAutoFit/>
          </a:bodyPr>
          <a:lstStyle/>
          <a:p>
            <a:pPr eaLnBrk="1" fontAlgn="ctr" hangingPunct="1">
              <a:lnSpc>
                <a:spcPct val="180000"/>
              </a:lnSpc>
              <a:defRPr/>
            </a:pPr>
            <a:r>
              <a:rPr lang="ja-JP" altLang="en-US"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・履歴情報　管理項目</a:t>
            </a:r>
          </a:p>
        </p:txBody>
      </p:sp>
      <p:sp>
        <p:nvSpPr>
          <p:cNvPr id="37963" name="Text Box 75"/>
          <p:cNvSpPr txBox="1">
            <a:spLocks noChangeArrowheads="1"/>
          </p:cNvSpPr>
          <p:nvPr/>
        </p:nvSpPr>
        <p:spPr bwMode="auto">
          <a:xfrm>
            <a:off x="0" y="0"/>
            <a:ext cx="9721850" cy="646113"/>
          </a:xfrm>
          <a:prstGeom prst="rect">
            <a:avLst/>
          </a:prstGeom>
          <a:noFill/>
          <a:ln w="3175">
            <a:noFill/>
            <a:miter lim="800000"/>
            <a:headEnd/>
            <a:tailEnd/>
          </a:ln>
          <a:effectLst/>
        </p:spPr>
        <p:txBody>
          <a:bodyPr>
            <a:spAutoFit/>
          </a:bodyPr>
          <a:lstStyle/>
          <a:p>
            <a:pPr algn="ctr" eaLnBrk="1" fontAlgn="ctr" hangingPunct="1">
              <a:lnSpc>
                <a:spcPct val="180000"/>
              </a:lnSpc>
              <a:defRPr/>
            </a:pPr>
            <a:r>
              <a:rPr lang="ja-JP"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CTIかんたん受付</a:t>
            </a:r>
            <a:r>
              <a:rPr lang="ja-JP" altLang="en-US"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の機能</a:t>
            </a:r>
            <a:r>
              <a:rPr lang="en-US"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( 1 / 4 )</a:t>
            </a:r>
            <a:endParaRPr lang="ja-JP"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158" y="1511012"/>
            <a:ext cx="4430916" cy="3509962"/>
          </a:xfrm>
          <a:prstGeom prst="rect">
            <a:avLst/>
          </a:prstGeom>
        </p:spPr>
      </p:pic>
      <p:pic>
        <p:nvPicPr>
          <p:cNvPr id="3" name="図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6375" y="4088677"/>
            <a:ext cx="3833813" cy="23768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 2"/>
          <p:cNvSpPr>
            <a:spLocks noGrp="1"/>
          </p:cNvSpPr>
          <p:nvPr>
            <p:ph type="sldNum" sz="quarter" idx="11"/>
          </p:nvPr>
        </p:nvSpPr>
        <p:spPr/>
        <p:txBody>
          <a:bodyPr/>
          <a:lstStyle/>
          <a:p>
            <a:pPr>
              <a:defRPr/>
            </a:pPr>
            <a:r>
              <a:rPr lang="en-US" altLang="ja-JP" dirty="0">
                <a:latin typeface="+mn-lt"/>
                <a:ea typeface="ＭＳ Ｐゴシック" panose="020B0600070205080204" pitchFamily="50" charset="-128"/>
              </a:rPr>
              <a:t>11</a:t>
            </a:r>
          </a:p>
        </p:txBody>
      </p:sp>
      <p:sp>
        <p:nvSpPr>
          <p:cNvPr id="65560" name="Text Box 2072"/>
          <p:cNvSpPr txBox="1">
            <a:spLocks noChangeArrowheads="1"/>
          </p:cNvSpPr>
          <p:nvPr/>
        </p:nvSpPr>
        <p:spPr bwMode="auto">
          <a:xfrm>
            <a:off x="1306513" y="803275"/>
            <a:ext cx="8215312" cy="523875"/>
          </a:xfrm>
          <a:prstGeom prst="rect">
            <a:avLst/>
          </a:prstGeom>
          <a:noFill/>
          <a:ln w="9525">
            <a:noFill/>
            <a:miter lim="800000"/>
            <a:headEnd/>
            <a:tailEnd/>
          </a:ln>
          <a:effectLst>
            <a:prstShdw prst="shdw17" dist="17961" dir="2700000">
              <a:srgbClr val="FFFFCC">
                <a:gamma/>
                <a:shade val="60000"/>
                <a:invGamma/>
              </a:srgbClr>
            </a:prstShdw>
          </a:effectLst>
        </p:spPr>
        <p:txBody>
          <a:bodyPr>
            <a:spAutoFit/>
          </a:bodyPr>
          <a:lstStyle/>
          <a:p>
            <a:pPr eaLnBrk="1" hangingPunct="1">
              <a:defRPr/>
            </a:pPr>
            <a:r>
              <a:rPr lang="ja-JP" altLang="en-US" sz="1400">
                <a:solidFill>
                  <a:srgbClr val="800000"/>
                </a:solidFill>
                <a:effectLst>
                  <a:outerShdw blurRad="38100" dist="38100" dir="2700000" algn="tl">
                    <a:srgbClr val="C0C0C0"/>
                  </a:outerShdw>
                </a:effectLst>
                <a:latin typeface="Times New Roman" pitchFamily="18" charset="0"/>
                <a:ea typeface="ＭＳ Ｐゴシック" panose="020B0600070205080204" pitchFamily="50" charset="-128"/>
              </a:rPr>
              <a:t>履歴入力時によく使う文章はテンプレートとして記録しておくことが可能です。</a:t>
            </a:r>
          </a:p>
          <a:p>
            <a:pPr eaLnBrk="1" hangingPunct="1">
              <a:defRPr/>
            </a:pPr>
            <a:r>
              <a:rPr lang="ja-JP" altLang="en-US" sz="1400">
                <a:solidFill>
                  <a:srgbClr val="800000"/>
                </a:solidFill>
                <a:effectLst>
                  <a:outerShdw blurRad="38100" dist="38100" dir="2700000" algn="tl">
                    <a:srgbClr val="C0C0C0"/>
                  </a:outerShdw>
                </a:effectLst>
                <a:latin typeface="Times New Roman" pitchFamily="18" charset="0"/>
                <a:ea typeface="ＭＳ Ｐゴシック" panose="020B0600070205080204" pitchFamily="50" charset="-128"/>
              </a:rPr>
              <a:t>また、履歴内容をメールでお客様や担当者宛てに送付することが可能です。</a:t>
            </a:r>
          </a:p>
        </p:txBody>
      </p:sp>
      <p:sp>
        <p:nvSpPr>
          <p:cNvPr id="65561" name="Text Box 2073"/>
          <p:cNvSpPr txBox="1">
            <a:spLocks noChangeArrowheads="1"/>
          </p:cNvSpPr>
          <p:nvPr/>
        </p:nvSpPr>
        <p:spPr bwMode="auto">
          <a:xfrm>
            <a:off x="3208338" y="1466850"/>
            <a:ext cx="5800725" cy="423863"/>
          </a:xfrm>
          <a:prstGeom prst="rect">
            <a:avLst/>
          </a:prstGeom>
          <a:noFill/>
          <a:ln w="25400">
            <a:noFill/>
            <a:miter lim="800000"/>
            <a:headEnd/>
            <a:tailEnd/>
          </a:ln>
          <a:effectLst/>
        </p:spPr>
        <p:txBody>
          <a:bodyPr>
            <a:spAutoFit/>
          </a:bodyPr>
          <a:lstStyle/>
          <a:p>
            <a:pPr eaLnBrk="1" fontAlgn="ctr" hangingPunct="1">
              <a:lnSpc>
                <a:spcPct val="180000"/>
              </a:lnSpc>
              <a:defRPr/>
            </a:pPr>
            <a:r>
              <a:rPr lang="ja-JP" altLang="en-US" sz="1200"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・よく使う文章を「テンプレート」に登録しておけば毎回手で入力する手間を省けます。</a:t>
            </a:r>
          </a:p>
        </p:txBody>
      </p:sp>
      <p:sp>
        <p:nvSpPr>
          <p:cNvPr id="27655" name="Text Box 2074"/>
          <p:cNvSpPr txBox="1">
            <a:spLocks noChangeArrowheads="1"/>
          </p:cNvSpPr>
          <p:nvPr/>
        </p:nvSpPr>
        <p:spPr bwMode="auto">
          <a:xfrm>
            <a:off x="3557588" y="1800795"/>
            <a:ext cx="5508625" cy="400050"/>
          </a:xfrm>
          <a:prstGeom prst="rect">
            <a:avLst/>
          </a:prstGeom>
          <a:noFill/>
          <a:ln>
            <a:noFill/>
          </a:ln>
          <a:effectLst>
            <a:prstShdw prst="shdw17" dist="17961" dir="2700000">
              <a:srgbClr val="9999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dirty="0"/>
              <a:t>履歴の入力画面でテンプレート名を選択するだけで入力欄に文章が入力されます。</a:t>
            </a:r>
          </a:p>
          <a:p>
            <a:pPr eaLnBrk="1" hangingPunct="1"/>
            <a:r>
              <a:rPr lang="ja-JP" altLang="en-US" dirty="0"/>
              <a:t>テンプレートは使用者が自由に登録することが可能です。</a:t>
            </a:r>
          </a:p>
        </p:txBody>
      </p:sp>
      <p:sp>
        <p:nvSpPr>
          <p:cNvPr id="65563" name="Text Box 2075"/>
          <p:cNvSpPr txBox="1">
            <a:spLocks noChangeArrowheads="1"/>
          </p:cNvSpPr>
          <p:nvPr/>
        </p:nvSpPr>
        <p:spPr bwMode="auto">
          <a:xfrm>
            <a:off x="3209925" y="2122488"/>
            <a:ext cx="4721225" cy="425450"/>
          </a:xfrm>
          <a:prstGeom prst="rect">
            <a:avLst/>
          </a:prstGeom>
          <a:noFill/>
          <a:ln w="25400">
            <a:noFill/>
            <a:miter lim="800000"/>
            <a:headEnd/>
            <a:tailEnd/>
          </a:ln>
          <a:effectLst/>
        </p:spPr>
        <p:txBody>
          <a:bodyPr>
            <a:spAutoFit/>
          </a:bodyPr>
          <a:lstStyle/>
          <a:p>
            <a:pPr eaLnBrk="1" fontAlgn="ctr" hangingPunct="1">
              <a:lnSpc>
                <a:spcPct val="180000"/>
              </a:lnSpc>
              <a:defRPr/>
            </a:pPr>
            <a:r>
              <a:rPr lang="ja-JP" altLang="en-US" sz="120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・メール作成機能でお客様や担当者にメールが発信できます。</a:t>
            </a:r>
          </a:p>
        </p:txBody>
      </p:sp>
      <p:sp>
        <p:nvSpPr>
          <p:cNvPr id="27657" name="Text Box 2076"/>
          <p:cNvSpPr txBox="1">
            <a:spLocks noChangeArrowheads="1"/>
          </p:cNvSpPr>
          <p:nvPr/>
        </p:nvSpPr>
        <p:spPr bwMode="auto">
          <a:xfrm>
            <a:off x="3559175" y="2458020"/>
            <a:ext cx="5854700" cy="708025"/>
          </a:xfrm>
          <a:prstGeom prst="rect">
            <a:avLst/>
          </a:prstGeom>
          <a:noFill/>
          <a:ln>
            <a:noFill/>
          </a:ln>
          <a:effectLst>
            <a:prstShdw prst="shdw17" dist="17961" dir="2700000">
              <a:srgbClr val="9999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t>メール作成機能を使用すればお客様のお名前や、対応内容を記載したメールを作成することができます。</a:t>
            </a:r>
          </a:p>
          <a:p>
            <a:pPr eaLnBrk="1" hangingPunct="1"/>
            <a:r>
              <a:rPr lang="ja-JP" altLang="en-US"/>
              <a:t>電話を受け付けた人から本来の担当者宛てにメモ代わりにメールを作成したり、対応の記録としてお客様に</a:t>
            </a:r>
          </a:p>
          <a:p>
            <a:pPr eaLnBrk="1" hangingPunct="1"/>
            <a:r>
              <a:rPr lang="ja-JP" altLang="en-US"/>
              <a:t>メールを送ったりすることが可能です。</a:t>
            </a:r>
          </a:p>
          <a:p>
            <a:pPr eaLnBrk="1" hangingPunct="1"/>
            <a:r>
              <a:rPr lang="ja-JP" altLang="en-US"/>
              <a:t>メールに記載する内容はテンプレートとして登録することができます。</a:t>
            </a:r>
          </a:p>
        </p:txBody>
      </p:sp>
      <p:sp>
        <p:nvSpPr>
          <p:cNvPr id="65569" name="Text Box 2081"/>
          <p:cNvSpPr txBox="1">
            <a:spLocks noChangeArrowheads="1"/>
          </p:cNvSpPr>
          <p:nvPr/>
        </p:nvSpPr>
        <p:spPr bwMode="auto">
          <a:xfrm>
            <a:off x="0" y="0"/>
            <a:ext cx="9721850" cy="646113"/>
          </a:xfrm>
          <a:prstGeom prst="rect">
            <a:avLst/>
          </a:prstGeom>
          <a:noFill/>
          <a:ln w="3175">
            <a:noFill/>
            <a:miter lim="800000"/>
            <a:headEnd/>
            <a:tailEnd/>
          </a:ln>
          <a:effectLst/>
        </p:spPr>
        <p:txBody>
          <a:bodyPr>
            <a:spAutoFit/>
          </a:bodyPr>
          <a:lstStyle/>
          <a:p>
            <a:pPr algn="ctr" eaLnBrk="1" fontAlgn="ctr" hangingPunct="1">
              <a:lnSpc>
                <a:spcPct val="180000"/>
              </a:lnSpc>
              <a:defRPr/>
            </a:pPr>
            <a:r>
              <a:rPr lang="ja-JP"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CTIかんたん受付</a:t>
            </a:r>
            <a:r>
              <a:rPr lang="ja-JP" altLang="en-US"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の機能</a:t>
            </a:r>
            <a:r>
              <a:rPr lang="en-US"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( 2 / 4 )</a:t>
            </a:r>
            <a:endParaRPr lang="ja-JP"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90" y="1772180"/>
            <a:ext cx="2503185" cy="2379133"/>
          </a:xfrm>
          <a:prstGeom prst="rect">
            <a:avLst/>
          </a:prstGeom>
        </p:spPr>
      </p:pic>
      <p:sp>
        <p:nvSpPr>
          <p:cNvPr id="27660" name="AutoShape 2080"/>
          <p:cNvSpPr>
            <a:spLocks noChangeArrowheads="1"/>
          </p:cNvSpPr>
          <p:nvPr/>
        </p:nvSpPr>
        <p:spPr bwMode="auto">
          <a:xfrm>
            <a:off x="655638" y="4591050"/>
            <a:ext cx="2446337" cy="446088"/>
          </a:xfrm>
          <a:prstGeom prst="wedgeRoundRectCallout">
            <a:avLst>
              <a:gd name="adj1" fmla="val 28232"/>
              <a:gd name="adj2" fmla="val -215113"/>
              <a:gd name="adj3" fmla="val 16667"/>
            </a:avLst>
          </a:prstGeom>
          <a:gradFill rotWithShape="0">
            <a:gsLst>
              <a:gs pos="0">
                <a:srgbClr val="99CCFF"/>
              </a:gs>
              <a:gs pos="100000">
                <a:srgbClr val="FFFF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ja-JP" altLang="en-US"/>
              <a:t>テンプレート名を選ぶだけで文章が自動入力されます</a:t>
            </a: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4419" y="3259551"/>
            <a:ext cx="3116559" cy="2333530"/>
          </a:xfrm>
          <a:prstGeom prst="rect">
            <a:avLst/>
          </a:prstGeom>
        </p:spPr>
      </p:pic>
      <p:sp>
        <p:nvSpPr>
          <p:cNvPr id="27658" name="AutoShape 2078"/>
          <p:cNvSpPr>
            <a:spLocks noChangeArrowheads="1"/>
          </p:cNvSpPr>
          <p:nvPr/>
        </p:nvSpPr>
        <p:spPr bwMode="auto">
          <a:xfrm>
            <a:off x="6727825" y="3878263"/>
            <a:ext cx="2446338" cy="446087"/>
          </a:xfrm>
          <a:prstGeom prst="wedgeRoundRectCallout">
            <a:avLst>
              <a:gd name="adj1" fmla="val -68294"/>
              <a:gd name="adj2" fmla="val -87165"/>
              <a:gd name="adj3" fmla="val 16667"/>
            </a:avLst>
          </a:prstGeom>
          <a:gradFill rotWithShape="0">
            <a:gsLst>
              <a:gs pos="0">
                <a:srgbClr val="99CCFF"/>
              </a:gs>
              <a:gs pos="100000">
                <a:srgbClr val="FFFF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ja-JP" altLang="en-US" dirty="0"/>
              <a:t>顧客宛や担当者宛、その他複数の宛先に同報できます</a:t>
            </a:r>
          </a:p>
        </p:txBody>
      </p:sp>
      <p:sp>
        <p:nvSpPr>
          <p:cNvPr id="27659" name="AutoShape 2079"/>
          <p:cNvSpPr>
            <a:spLocks noChangeArrowheads="1"/>
          </p:cNvSpPr>
          <p:nvPr/>
        </p:nvSpPr>
        <p:spPr bwMode="auto">
          <a:xfrm>
            <a:off x="6756400" y="5186363"/>
            <a:ext cx="2446338" cy="447675"/>
          </a:xfrm>
          <a:prstGeom prst="wedgeRoundRectCallout">
            <a:avLst>
              <a:gd name="adj1" fmla="val -65352"/>
              <a:gd name="adj2" fmla="val -153449"/>
              <a:gd name="adj3" fmla="val 16667"/>
            </a:avLst>
          </a:prstGeom>
          <a:gradFill rotWithShape="0">
            <a:gsLst>
              <a:gs pos="0">
                <a:srgbClr val="99CCFF"/>
              </a:gs>
              <a:gs pos="100000">
                <a:srgbClr val="FFFF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ja-JP" altLang="en-US"/>
              <a:t>顧客情報や履歴情報を簡単に</a:t>
            </a:r>
          </a:p>
          <a:p>
            <a:r>
              <a:rPr kumimoji="0" lang="ja-JP" altLang="en-US"/>
              <a:t>挿入できます。</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 2"/>
          <p:cNvSpPr>
            <a:spLocks noGrp="1"/>
          </p:cNvSpPr>
          <p:nvPr>
            <p:ph type="sldNum" sz="quarter" idx="11"/>
          </p:nvPr>
        </p:nvSpPr>
        <p:spPr/>
        <p:txBody>
          <a:bodyPr/>
          <a:lstStyle/>
          <a:p>
            <a:pPr>
              <a:defRPr/>
            </a:pPr>
            <a:r>
              <a:rPr lang="en-US" altLang="ja-JP" dirty="0">
                <a:latin typeface="+mn-lt"/>
                <a:ea typeface="ＭＳ Ｐゴシック" panose="020B0600070205080204" pitchFamily="50" charset="-128"/>
              </a:rPr>
              <a:t>12</a:t>
            </a:r>
          </a:p>
        </p:txBody>
      </p:sp>
      <p:sp>
        <p:nvSpPr>
          <p:cNvPr id="82947" name="Text Box 2051"/>
          <p:cNvSpPr txBox="1">
            <a:spLocks noChangeArrowheads="1"/>
          </p:cNvSpPr>
          <p:nvPr/>
        </p:nvSpPr>
        <p:spPr bwMode="auto">
          <a:xfrm>
            <a:off x="1138238" y="998538"/>
            <a:ext cx="7772400" cy="307975"/>
          </a:xfrm>
          <a:prstGeom prst="rect">
            <a:avLst/>
          </a:prstGeom>
          <a:noFill/>
          <a:ln w="9525">
            <a:noFill/>
            <a:miter lim="800000"/>
            <a:headEnd/>
            <a:tailEnd/>
          </a:ln>
          <a:effectLst>
            <a:prstShdw prst="shdw17" dist="17961" dir="2700000">
              <a:srgbClr val="FFFFCC">
                <a:gamma/>
                <a:shade val="60000"/>
                <a:invGamma/>
              </a:srgbClr>
            </a:prstShdw>
          </a:effectLst>
        </p:spPr>
        <p:txBody>
          <a:bodyPr wrap="none">
            <a:spAutoFit/>
          </a:bodyPr>
          <a:lstStyle/>
          <a:p>
            <a:pPr eaLnBrk="1" hangingPunct="1">
              <a:defRPr/>
            </a:pPr>
            <a:r>
              <a:rPr lang="ja-JP" altLang="en-US" sz="1400">
                <a:solidFill>
                  <a:srgbClr val="800000"/>
                </a:solidFill>
                <a:effectLst>
                  <a:outerShdw blurRad="38100" dist="38100" dir="2700000" algn="tl">
                    <a:srgbClr val="C0C0C0"/>
                  </a:outerShdw>
                </a:effectLst>
                <a:latin typeface="Times New Roman" pitchFamily="18" charset="0"/>
                <a:ea typeface="ＭＳ Ｐゴシック" panose="020B0600070205080204" pitchFamily="50" charset="-128"/>
              </a:rPr>
              <a:t>お客様の情報や、対応履歴の検索が可能です。　入力可能な全項目を検索条件として指定できます。</a:t>
            </a:r>
          </a:p>
        </p:txBody>
      </p:sp>
      <p:sp>
        <p:nvSpPr>
          <p:cNvPr id="82948" name="Text Box 2052"/>
          <p:cNvSpPr txBox="1">
            <a:spLocks noChangeArrowheads="1"/>
          </p:cNvSpPr>
          <p:nvPr/>
        </p:nvSpPr>
        <p:spPr bwMode="auto">
          <a:xfrm>
            <a:off x="700088" y="1579652"/>
            <a:ext cx="4721225" cy="425450"/>
          </a:xfrm>
          <a:prstGeom prst="rect">
            <a:avLst/>
          </a:prstGeom>
          <a:noFill/>
          <a:ln w="25400">
            <a:noFill/>
            <a:miter lim="800000"/>
            <a:headEnd/>
            <a:tailEnd/>
          </a:ln>
          <a:effectLst/>
        </p:spPr>
        <p:txBody>
          <a:bodyPr>
            <a:spAutoFit/>
          </a:bodyPr>
          <a:lstStyle/>
          <a:p>
            <a:pPr eaLnBrk="1" fontAlgn="ctr" hangingPunct="1">
              <a:lnSpc>
                <a:spcPct val="180000"/>
              </a:lnSpc>
              <a:defRPr/>
            </a:pPr>
            <a:r>
              <a:rPr lang="ja-JP" altLang="en-US" sz="1200"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・顧客情報、対応履歴の検索が可能です。</a:t>
            </a:r>
          </a:p>
        </p:txBody>
      </p:sp>
      <p:sp>
        <p:nvSpPr>
          <p:cNvPr id="29701" name="Text Box 2053"/>
          <p:cNvSpPr txBox="1">
            <a:spLocks noChangeArrowheads="1"/>
          </p:cNvSpPr>
          <p:nvPr/>
        </p:nvSpPr>
        <p:spPr bwMode="auto">
          <a:xfrm>
            <a:off x="1047750" y="1971496"/>
            <a:ext cx="4103688" cy="400050"/>
          </a:xfrm>
          <a:prstGeom prst="rect">
            <a:avLst/>
          </a:prstGeom>
          <a:noFill/>
          <a:ln>
            <a:noFill/>
          </a:ln>
          <a:effectLst>
            <a:prstShdw prst="shdw17" dist="17961" dir="2700000">
              <a:srgbClr val="9999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dirty="0"/>
              <a:t>顧客情報、対応履歴の全項目を検索対象として検索が行えます。</a:t>
            </a:r>
          </a:p>
          <a:p>
            <a:pPr eaLnBrk="1" hangingPunct="1"/>
            <a:r>
              <a:rPr lang="ja-JP" altLang="en-US" dirty="0"/>
              <a:t>また、複数の項目を同時に指定して検索する事もできます。</a:t>
            </a:r>
          </a:p>
        </p:txBody>
      </p:sp>
      <p:sp>
        <p:nvSpPr>
          <p:cNvPr id="29702" name="Text Box 2054"/>
          <p:cNvSpPr txBox="1">
            <a:spLocks noChangeArrowheads="1"/>
          </p:cNvSpPr>
          <p:nvPr/>
        </p:nvSpPr>
        <p:spPr bwMode="auto">
          <a:xfrm>
            <a:off x="700088" y="4417117"/>
            <a:ext cx="4102100" cy="246063"/>
          </a:xfrm>
          <a:prstGeom prst="rect">
            <a:avLst/>
          </a:prstGeom>
          <a:noFill/>
          <a:ln>
            <a:noFill/>
          </a:ln>
          <a:effectLst>
            <a:prstShdw prst="shdw17" dist="17961" dir="2700000">
              <a:srgbClr val="9999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dirty="0"/>
              <a:t>たとえば･･･</a:t>
            </a:r>
          </a:p>
        </p:txBody>
      </p:sp>
      <p:sp>
        <p:nvSpPr>
          <p:cNvPr id="82951" name="Text Box 2055"/>
          <p:cNvSpPr txBox="1">
            <a:spLocks noChangeArrowheads="1"/>
          </p:cNvSpPr>
          <p:nvPr/>
        </p:nvSpPr>
        <p:spPr bwMode="auto">
          <a:xfrm>
            <a:off x="700088" y="2345364"/>
            <a:ext cx="4721225" cy="423863"/>
          </a:xfrm>
          <a:prstGeom prst="rect">
            <a:avLst/>
          </a:prstGeom>
          <a:noFill/>
          <a:ln w="25400">
            <a:noFill/>
            <a:miter lim="800000"/>
            <a:headEnd/>
            <a:tailEnd/>
          </a:ln>
          <a:effectLst/>
        </p:spPr>
        <p:txBody>
          <a:bodyPr>
            <a:spAutoFit/>
          </a:bodyPr>
          <a:lstStyle/>
          <a:p>
            <a:pPr eaLnBrk="1" fontAlgn="ctr" hangingPunct="1">
              <a:lnSpc>
                <a:spcPct val="180000"/>
              </a:lnSpc>
              <a:defRPr/>
            </a:pPr>
            <a:r>
              <a:rPr lang="ja-JP" altLang="en-US" sz="1200"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・文章の一部分だけでも検索できます。</a:t>
            </a:r>
          </a:p>
        </p:txBody>
      </p:sp>
      <p:sp>
        <p:nvSpPr>
          <p:cNvPr id="29704" name="Text Box 2056"/>
          <p:cNvSpPr txBox="1">
            <a:spLocks noChangeArrowheads="1"/>
          </p:cNvSpPr>
          <p:nvPr/>
        </p:nvSpPr>
        <p:spPr bwMode="auto">
          <a:xfrm>
            <a:off x="1047750" y="2771829"/>
            <a:ext cx="4187825" cy="554038"/>
          </a:xfrm>
          <a:prstGeom prst="rect">
            <a:avLst/>
          </a:prstGeom>
          <a:noFill/>
          <a:ln>
            <a:noFill/>
          </a:ln>
          <a:effectLst>
            <a:prstShdw prst="shdw17" dist="17961" dir="2700000">
              <a:srgbClr val="9999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dirty="0"/>
              <a:t>文章の一部分だけを指定して検索が行えます。</a:t>
            </a:r>
          </a:p>
          <a:p>
            <a:pPr eaLnBrk="1" hangingPunct="1"/>
            <a:r>
              <a:rPr lang="ja-JP" altLang="en-US" dirty="0"/>
              <a:t>たとえば「問合内容」を「クレーム」で検索すると、問合内容に「クレーム」という言葉が含まれるすべての履歴が検索されます。</a:t>
            </a:r>
          </a:p>
        </p:txBody>
      </p:sp>
      <p:sp>
        <p:nvSpPr>
          <p:cNvPr id="82953" name="Text Box 2057"/>
          <p:cNvSpPr txBox="1">
            <a:spLocks noChangeArrowheads="1"/>
          </p:cNvSpPr>
          <p:nvPr/>
        </p:nvSpPr>
        <p:spPr bwMode="auto">
          <a:xfrm>
            <a:off x="700088" y="3302627"/>
            <a:ext cx="4721225" cy="423862"/>
          </a:xfrm>
          <a:prstGeom prst="rect">
            <a:avLst/>
          </a:prstGeom>
          <a:noFill/>
          <a:ln w="25400">
            <a:noFill/>
            <a:miter lim="800000"/>
            <a:headEnd/>
            <a:tailEnd/>
          </a:ln>
          <a:effectLst/>
        </p:spPr>
        <p:txBody>
          <a:bodyPr>
            <a:spAutoFit/>
          </a:bodyPr>
          <a:lstStyle/>
          <a:p>
            <a:pPr eaLnBrk="1" fontAlgn="ctr" hangingPunct="1">
              <a:lnSpc>
                <a:spcPct val="180000"/>
              </a:lnSpc>
              <a:defRPr/>
            </a:pPr>
            <a:r>
              <a:rPr lang="ja-JP" altLang="en-US" sz="1200"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・検索結果を有効活用。</a:t>
            </a:r>
          </a:p>
        </p:txBody>
      </p:sp>
      <p:sp>
        <p:nvSpPr>
          <p:cNvPr id="29706" name="Text Box 2058"/>
          <p:cNvSpPr txBox="1">
            <a:spLocks noChangeArrowheads="1"/>
          </p:cNvSpPr>
          <p:nvPr/>
        </p:nvSpPr>
        <p:spPr bwMode="auto">
          <a:xfrm>
            <a:off x="1047750" y="3747037"/>
            <a:ext cx="4136222" cy="553998"/>
          </a:xfrm>
          <a:prstGeom prst="rect">
            <a:avLst/>
          </a:prstGeom>
          <a:noFill/>
          <a:ln>
            <a:noFill/>
          </a:ln>
          <a:effectLst>
            <a:prstShdw prst="shdw17" dist="17961" dir="2700000">
              <a:srgbClr val="9999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dirty="0"/>
              <a:t>検索された結果は帳票として一覧印刷したり、結果に該当したお客様宛ての</a:t>
            </a:r>
            <a:r>
              <a:rPr lang="en-US" altLang="ja-JP" dirty="0"/>
              <a:t>DM</a:t>
            </a:r>
            <a:r>
              <a:rPr lang="ja-JP" altLang="en-US" dirty="0"/>
              <a:t>宛名ラベルを印刷したり、</a:t>
            </a:r>
            <a:r>
              <a:rPr lang="en-US" altLang="ja-JP" dirty="0"/>
              <a:t>CSV</a:t>
            </a:r>
            <a:r>
              <a:rPr lang="ja-JP" altLang="en-US" dirty="0"/>
              <a:t>ファイルに結果を出力したりすることができます。</a:t>
            </a:r>
          </a:p>
        </p:txBody>
      </p:sp>
      <p:sp>
        <p:nvSpPr>
          <p:cNvPr id="82955" name="Text Box 2059"/>
          <p:cNvSpPr txBox="1">
            <a:spLocks noChangeArrowheads="1"/>
          </p:cNvSpPr>
          <p:nvPr/>
        </p:nvSpPr>
        <p:spPr bwMode="auto">
          <a:xfrm>
            <a:off x="1060450" y="4663180"/>
            <a:ext cx="4775200" cy="1631950"/>
          </a:xfrm>
          <a:prstGeom prst="rect">
            <a:avLst/>
          </a:prstGeom>
          <a:noFill/>
          <a:ln w="25400">
            <a:noFill/>
            <a:miter lim="800000"/>
            <a:headEnd/>
            <a:tailEnd/>
          </a:ln>
          <a:effectLst/>
        </p:spPr>
        <p:txBody>
          <a:bodyPr>
            <a:spAutoFit/>
          </a:bodyPr>
          <a:lstStyle/>
          <a:p>
            <a:pPr eaLnBrk="1" hangingPunct="1">
              <a:defRPr/>
            </a:pPr>
            <a:r>
              <a:rPr lang="ja-JP" altLang="en-US" dirty="0">
                <a:latin typeface="ＭＳ Ｐゴシック" panose="020B0600070205080204" pitchFamily="50" charset="-128"/>
                <a:ea typeface="ＭＳ Ｐゴシック" panose="020B0600070205080204" pitchFamily="50" charset="-128"/>
              </a:rPr>
              <a:t>・受付日や担当者を指定して</a:t>
            </a:r>
          </a:p>
          <a:p>
            <a:pPr eaLnBrk="1" hangingPunct="1">
              <a:defRPr/>
            </a:pPr>
            <a:r>
              <a:rPr lang="ja-JP" altLang="en-US" dirty="0">
                <a:latin typeface="ＭＳ Ｐゴシック" panose="020B0600070205080204" pitchFamily="50" charset="-128"/>
                <a:ea typeface="ＭＳ Ｐゴシック" panose="020B0600070205080204" pitchFamily="50" charset="-128"/>
              </a:rPr>
              <a:t>　　　・本日の問合せを抽出確認（日報）</a:t>
            </a:r>
          </a:p>
          <a:p>
            <a:pPr eaLnBrk="1" hangingPunct="1">
              <a:defRPr/>
            </a:pPr>
            <a:r>
              <a:rPr lang="ja-JP" altLang="en-US" dirty="0">
                <a:latin typeface="ＭＳ Ｐゴシック" panose="020B0600070205080204" pitchFamily="50" charset="-128"/>
                <a:ea typeface="ＭＳ Ｐゴシック" panose="020B0600070205080204" pitchFamily="50" charset="-128"/>
              </a:rPr>
              <a:t>　　　・当月の問合せを抽出確認（月報）</a:t>
            </a:r>
          </a:p>
          <a:p>
            <a:pPr eaLnBrk="1" hangingPunct="1">
              <a:defRPr/>
            </a:pPr>
            <a:r>
              <a:rPr lang="ja-JP" altLang="en-US" dirty="0">
                <a:latin typeface="ＭＳ Ｐゴシック" panose="020B0600070205080204" pitchFamily="50" charset="-128"/>
                <a:ea typeface="ＭＳ Ｐゴシック" panose="020B0600070205080204" pitchFamily="50" charset="-128"/>
              </a:rPr>
              <a:t>　として活用できます。</a:t>
            </a:r>
          </a:p>
          <a:p>
            <a:pPr eaLnBrk="1" hangingPunct="1">
              <a:defRPr/>
            </a:pPr>
            <a:endParaRPr lang="ja-JP" altLang="en-US" dirty="0">
              <a:latin typeface="ＭＳ Ｐゴシック" panose="020B0600070205080204" pitchFamily="50" charset="-128"/>
              <a:ea typeface="ＭＳ Ｐゴシック" panose="020B0600070205080204" pitchFamily="50" charset="-128"/>
            </a:endParaRPr>
          </a:p>
          <a:p>
            <a:pPr eaLnBrk="1" hangingPunct="1">
              <a:defRPr/>
            </a:pPr>
            <a:r>
              <a:rPr lang="ja-JP" altLang="en-US" dirty="0">
                <a:latin typeface="ＭＳ Ｐゴシック" panose="020B0600070205080204" pitchFamily="50" charset="-128"/>
                <a:ea typeface="ＭＳ Ｐゴシック" panose="020B0600070205080204" pitchFamily="50" charset="-128"/>
              </a:rPr>
              <a:t>・住所を県名で検索して特定の件に所在しているお客様宛てに</a:t>
            </a:r>
            <a:r>
              <a:rPr lang="en-US" altLang="ja-JP" dirty="0">
                <a:latin typeface="ＭＳ Ｐゴシック" panose="020B0600070205080204" pitchFamily="50" charset="-128"/>
                <a:ea typeface="ＭＳ Ｐゴシック" panose="020B0600070205080204" pitchFamily="50" charset="-128"/>
              </a:rPr>
              <a:t>DM</a:t>
            </a:r>
            <a:r>
              <a:rPr lang="ja-JP" altLang="en-US" dirty="0">
                <a:latin typeface="ＭＳ Ｐゴシック" panose="020B0600070205080204" pitchFamily="50" charset="-128"/>
                <a:ea typeface="ＭＳ Ｐゴシック" panose="020B0600070205080204" pitchFamily="50" charset="-128"/>
              </a:rPr>
              <a:t>宛名ラベルを印刷</a:t>
            </a:r>
          </a:p>
          <a:p>
            <a:pPr eaLnBrk="1" hangingPunct="1">
              <a:defRPr/>
            </a:pPr>
            <a:endParaRPr lang="ja-JP" altLang="en-US" dirty="0">
              <a:latin typeface="ＭＳ Ｐゴシック" panose="020B0600070205080204" pitchFamily="50" charset="-128"/>
              <a:ea typeface="ＭＳ Ｐゴシック" panose="020B0600070205080204" pitchFamily="50" charset="-128"/>
            </a:endParaRPr>
          </a:p>
          <a:p>
            <a:pPr eaLnBrk="1" hangingPunct="1">
              <a:defRPr/>
            </a:pPr>
            <a:r>
              <a:rPr lang="ja-JP" altLang="en-US" dirty="0">
                <a:latin typeface="ＭＳ Ｐゴシック" panose="020B0600070205080204" pitchFamily="50" charset="-128"/>
                <a:ea typeface="ＭＳ Ｐゴシック" panose="020B0600070205080204" pitchFamily="50" charset="-128"/>
              </a:rPr>
              <a:t>・問合内容に「クレーム」が含まれる履歴を検索し、品質管理に活用</a:t>
            </a:r>
          </a:p>
          <a:p>
            <a:pPr eaLnBrk="1" hangingPunct="1">
              <a:defRPr/>
            </a:pPr>
            <a:endParaRPr lang="ja-JP" altLang="en-US" dirty="0">
              <a:latin typeface="ＭＳ Ｐゴシック" panose="020B0600070205080204" pitchFamily="50" charset="-128"/>
              <a:ea typeface="ＭＳ Ｐゴシック" panose="020B0600070205080204" pitchFamily="50" charset="-128"/>
            </a:endParaRPr>
          </a:p>
          <a:p>
            <a:pPr eaLnBrk="1" hangingPunct="1">
              <a:defRPr/>
            </a:pPr>
            <a:r>
              <a:rPr lang="ja-JP" altLang="en-US" dirty="0">
                <a:latin typeface="ＭＳ Ｐゴシック" panose="020B0600070205080204" pitchFamily="50" charset="-128"/>
                <a:ea typeface="ＭＳ Ｐゴシック" panose="020B0600070205080204" pitchFamily="50" charset="-128"/>
              </a:rPr>
              <a:t>等など、いろいろな活用が可能ですので入力された情報が無駄になりません。</a:t>
            </a:r>
            <a:endParaRPr lang="ja-JP" altLang="en-US"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sp>
        <p:nvSpPr>
          <p:cNvPr id="82958" name="Text Box 2062"/>
          <p:cNvSpPr txBox="1">
            <a:spLocks noChangeArrowheads="1"/>
          </p:cNvSpPr>
          <p:nvPr/>
        </p:nvSpPr>
        <p:spPr bwMode="auto">
          <a:xfrm>
            <a:off x="0" y="0"/>
            <a:ext cx="9721850" cy="646113"/>
          </a:xfrm>
          <a:prstGeom prst="rect">
            <a:avLst/>
          </a:prstGeom>
          <a:noFill/>
          <a:ln w="3175">
            <a:noFill/>
            <a:miter lim="800000"/>
            <a:headEnd/>
            <a:tailEnd/>
          </a:ln>
          <a:effectLst/>
        </p:spPr>
        <p:txBody>
          <a:bodyPr>
            <a:spAutoFit/>
          </a:bodyPr>
          <a:lstStyle/>
          <a:p>
            <a:pPr algn="ctr" eaLnBrk="1" fontAlgn="ctr" hangingPunct="1">
              <a:lnSpc>
                <a:spcPct val="180000"/>
              </a:lnSpc>
              <a:defRPr/>
            </a:pPr>
            <a:r>
              <a:rPr lang="ja-JP"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CTIかんたん受付</a:t>
            </a:r>
            <a:r>
              <a:rPr lang="ja-JP" altLang="en-US"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の機能</a:t>
            </a:r>
            <a:r>
              <a:rPr lang="en-US"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( 3 / 4 )</a:t>
            </a:r>
            <a:endParaRPr lang="ja-JP"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583" y="1693822"/>
            <a:ext cx="3464555" cy="27273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円/楕円 26"/>
          <p:cNvSpPr/>
          <p:nvPr/>
        </p:nvSpPr>
        <p:spPr bwMode="auto">
          <a:xfrm>
            <a:off x="5167043" y="5638801"/>
            <a:ext cx="2562225" cy="346075"/>
          </a:xfrm>
          <a:prstGeom prst="ellipse">
            <a:avLst/>
          </a:prstGeom>
          <a:solidFill>
            <a:schemeClr val="tx2">
              <a:lumMod val="60000"/>
              <a:lumOff val="40000"/>
            </a:schemeClr>
          </a:solidFill>
          <a:ln w="3175" cap="flat" cmpd="sng" algn="ctr">
            <a:noFill/>
            <a:prstDash val="solid"/>
            <a:round/>
            <a:headEnd type="none" w="med" len="med"/>
            <a:tailEnd type="none" w="med" len="med"/>
          </a:ln>
          <a:effectLst/>
        </p:spPr>
        <p:txBody>
          <a:bodyPr>
            <a:spAutoFit/>
          </a:bodyPr>
          <a:lstStyle/>
          <a:p>
            <a:pPr eaLnBrk="1" hangingPunct="1">
              <a:defRPr/>
            </a:pPr>
            <a:endParaRPr lang="ja-JP" altLang="en-US">
              <a:latin typeface="ＭＳ Ｐゴシック" panose="020B0600070205080204" pitchFamily="50" charset="-128"/>
              <a:ea typeface="ＭＳ Ｐゴシック" panose="020B0600070205080204" pitchFamily="50" charset="-128"/>
            </a:endParaRPr>
          </a:p>
        </p:txBody>
      </p:sp>
      <p:sp>
        <p:nvSpPr>
          <p:cNvPr id="7" name="スライド番号プレースホルダ 2"/>
          <p:cNvSpPr>
            <a:spLocks noGrp="1"/>
          </p:cNvSpPr>
          <p:nvPr>
            <p:ph type="sldNum" sz="quarter" idx="11"/>
          </p:nvPr>
        </p:nvSpPr>
        <p:spPr/>
        <p:txBody>
          <a:bodyPr/>
          <a:lstStyle/>
          <a:p>
            <a:pPr>
              <a:defRPr/>
            </a:pPr>
            <a:r>
              <a:rPr lang="en-US" altLang="ja-JP" dirty="0">
                <a:latin typeface="+mn-lt"/>
                <a:ea typeface="ＭＳ Ｐゴシック" panose="020B0600070205080204" pitchFamily="50" charset="-128"/>
              </a:rPr>
              <a:t>13</a:t>
            </a:r>
          </a:p>
        </p:txBody>
      </p:sp>
      <p:sp>
        <p:nvSpPr>
          <p:cNvPr id="83971" name="Text Box 3"/>
          <p:cNvSpPr txBox="1">
            <a:spLocks noChangeArrowheads="1"/>
          </p:cNvSpPr>
          <p:nvPr/>
        </p:nvSpPr>
        <p:spPr bwMode="auto">
          <a:xfrm>
            <a:off x="1325563" y="887413"/>
            <a:ext cx="4773612" cy="307975"/>
          </a:xfrm>
          <a:prstGeom prst="rect">
            <a:avLst/>
          </a:prstGeom>
          <a:noFill/>
          <a:ln w="9525">
            <a:noFill/>
            <a:miter lim="800000"/>
            <a:headEnd/>
            <a:tailEnd/>
          </a:ln>
          <a:effectLst>
            <a:prstShdw prst="shdw17" dist="17961" dir="2700000">
              <a:srgbClr val="FFFFCC">
                <a:gamma/>
                <a:shade val="60000"/>
                <a:invGamma/>
              </a:srgbClr>
            </a:prstShdw>
          </a:effectLst>
        </p:spPr>
        <p:txBody>
          <a:bodyPr wrap="none">
            <a:spAutoFit/>
          </a:bodyPr>
          <a:lstStyle/>
          <a:p>
            <a:pPr eaLnBrk="1" hangingPunct="1">
              <a:defRPr/>
            </a:pPr>
            <a:r>
              <a:rPr lang="ja-JP" altLang="en-US" sz="1400">
                <a:solidFill>
                  <a:srgbClr val="800000"/>
                </a:solidFill>
                <a:effectLst>
                  <a:outerShdw blurRad="38100" dist="38100" dir="2700000" algn="tl">
                    <a:srgbClr val="C0C0C0"/>
                  </a:outerShdw>
                </a:effectLst>
                <a:latin typeface="Times New Roman" pitchFamily="18" charset="0"/>
                <a:ea typeface="ＭＳ Ｐゴシック" panose="020B0600070205080204" pitchFamily="50" charset="-128"/>
              </a:rPr>
              <a:t>他にも「かんたん受付」には便利な機能が搭載されています。</a:t>
            </a:r>
          </a:p>
        </p:txBody>
      </p:sp>
      <p:sp>
        <p:nvSpPr>
          <p:cNvPr id="83974" name="Text Box 6"/>
          <p:cNvSpPr txBox="1">
            <a:spLocks noChangeArrowheads="1"/>
          </p:cNvSpPr>
          <p:nvPr/>
        </p:nvSpPr>
        <p:spPr bwMode="auto">
          <a:xfrm>
            <a:off x="708025" y="1830388"/>
            <a:ext cx="4721225" cy="423862"/>
          </a:xfrm>
          <a:prstGeom prst="rect">
            <a:avLst/>
          </a:prstGeom>
          <a:noFill/>
          <a:ln w="25400">
            <a:noFill/>
            <a:miter lim="800000"/>
            <a:headEnd/>
            <a:tailEnd/>
          </a:ln>
          <a:effectLst/>
        </p:spPr>
        <p:txBody>
          <a:bodyPr>
            <a:spAutoFit/>
          </a:bodyPr>
          <a:lstStyle/>
          <a:p>
            <a:pPr eaLnBrk="1" fontAlgn="ctr" hangingPunct="1">
              <a:lnSpc>
                <a:spcPct val="180000"/>
              </a:lnSpc>
              <a:defRPr/>
            </a:pPr>
            <a:r>
              <a:rPr lang="ja-JP" altLang="en-US" sz="1200"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a:t>
            </a:r>
            <a:r>
              <a:rPr lang="en-US" altLang="ja-JP" sz="1200"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CSV</a:t>
            </a:r>
            <a:r>
              <a:rPr lang="ja-JP" altLang="en-US" sz="1200"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インポート </a:t>
            </a:r>
            <a:r>
              <a:rPr lang="en-US" altLang="ja-JP" sz="1200"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 </a:t>
            </a:r>
            <a:r>
              <a:rPr lang="ja-JP" altLang="en-US" sz="1200"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エクスポート機能</a:t>
            </a:r>
          </a:p>
        </p:txBody>
      </p:sp>
      <p:sp>
        <p:nvSpPr>
          <p:cNvPr id="31751" name="Text Box 7"/>
          <p:cNvSpPr txBox="1">
            <a:spLocks noChangeArrowheads="1"/>
          </p:cNvSpPr>
          <p:nvPr/>
        </p:nvSpPr>
        <p:spPr bwMode="auto">
          <a:xfrm>
            <a:off x="973496" y="2223909"/>
            <a:ext cx="4681537" cy="862012"/>
          </a:xfrm>
          <a:prstGeom prst="rect">
            <a:avLst/>
          </a:prstGeom>
          <a:noFill/>
          <a:ln>
            <a:noFill/>
          </a:ln>
          <a:effectLst>
            <a:prstShdw prst="shdw17" dist="17961" dir="2700000">
              <a:srgbClr val="9999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en-US" altLang="ja-JP" dirty="0"/>
              <a:t>CSV</a:t>
            </a:r>
            <a:r>
              <a:rPr lang="ja-JP" altLang="en-US" dirty="0"/>
              <a:t>ファイルに出力された顧客情報をかんたん受付にインポートすることが可能です。</a:t>
            </a:r>
          </a:p>
          <a:p>
            <a:pPr eaLnBrk="1" hangingPunct="1"/>
            <a:r>
              <a:rPr lang="ja-JP" altLang="en-US" dirty="0"/>
              <a:t>既存のシステムからかんたん受付に乗り換えたりすることが可能です。</a:t>
            </a:r>
            <a:endParaRPr lang="en-US" altLang="ja-JP" dirty="0"/>
          </a:p>
          <a:p>
            <a:pPr eaLnBrk="1" hangingPunct="1"/>
            <a:endParaRPr lang="ja-JP" altLang="en-US" dirty="0"/>
          </a:p>
          <a:p>
            <a:pPr eaLnBrk="1" hangingPunct="1"/>
            <a:r>
              <a:rPr lang="ja-JP" altLang="en-US" dirty="0"/>
              <a:t>また、かんたん受付に記録されている顧客情報を</a:t>
            </a:r>
            <a:r>
              <a:rPr lang="en-US" altLang="ja-JP" dirty="0"/>
              <a:t>CSV</a:t>
            </a:r>
            <a:r>
              <a:rPr lang="ja-JP" altLang="en-US" dirty="0"/>
              <a:t>ファイルにエクスポートすることも可能です。</a:t>
            </a:r>
          </a:p>
        </p:txBody>
      </p:sp>
      <p:pic>
        <p:nvPicPr>
          <p:cNvPr id="31752" name="Picture 11" descr="C:\Documents and Settings\simamura.SUCC\デスクトップ\名称未設定 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0" y="2319338"/>
            <a:ext cx="2147888"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0" name="Text Box 12"/>
          <p:cNvSpPr txBox="1">
            <a:spLocks noChangeArrowheads="1"/>
          </p:cNvSpPr>
          <p:nvPr/>
        </p:nvSpPr>
        <p:spPr bwMode="auto">
          <a:xfrm>
            <a:off x="0" y="0"/>
            <a:ext cx="9721850" cy="646113"/>
          </a:xfrm>
          <a:prstGeom prst="rect">
            <a:avLst/>
          </a:prstGeom>
          <a:noFill/>
          <a:ln w="3175">
            <a:noFill/>
            <a:miter lim="800000"/>
            <a:headEnd/>
            <a:tailEnd/>
          </a:ln>
          <a:effectLst/>
        </p:spPr>
        <p:txBody>
          <a:bodyPr>
            <a:spAutoFit/>
          </a:bodyPr>
          <a:lstStyle/>
          <a:p>
            <a:pPr algn="ctr" eaLnBrk="1" fontAlgn="ctr" hangingPunct="1">
              <a:lnSpc>
                <a:spcPct val="180000"/>
              </a:lnSpc>
              <a:defRPr/>
            </a:pPr>
            <a:r>
              <a:rPr lang="ja-JP"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CTIかんたん受付</a:t>
            </a:r>
            <a:r>
              <a:rPr lang="ja-JP" altLang="en-US"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の機能</a:t>
            </a:r>
            <a:r>
              <a:rPr lang="en-US"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( 4 / 4 )</a:t>
            </a:r>
            <a:endParaRPr lang="ja-JP"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sp>
        <p:nvSpPr>
          <p:cNvPr id="8" name="Text Box 6"/>
          <p:cNvSpPr txBox="1">
            <a:spLocks noChangeArrowheads="1"/>
          </p:cNvSpPr>
          <p:nvPr/>
        </p:nvSpPr>
        <p:spPr bwMode="auto">
          <a:xfrm>
            <a:off x="708025" y="3033713"/>
            <a:ext cx="4721225" cy="423862"/>
          </a:xfrm>
          <a:prstGeom prst="rect">
            <a:avLst/>
          </a:prstGeom>
          <a:noFill/>
          <a:ln w="25400">
            <a:noFill/>
            <a:miter lim="800000"/>
            <a:headEnd/>
            <a:tailEnd/>
          </a:ln>
          <a:effectLst/>
        </p:spPr>
        <p:txBody>
          <a:bodyPr>
            <a:spAutoFit/>
          </a:bodyPr>
          <a:lstStyle/>
          <a:p>
            <a:pPr eaLnBrk="1" fontAlgn="ctr" hangingPunct="1">
              <a:lnSpc>
                <a:spcPct val="180000"/>
              </a:lnSpc>
              <a:defRPr/>
            </a:pPr>
            <a:r>
              <a:rPr lang="ja-JP" altLang="en-US" sz="1200"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・外部連動機能</a:t>
            </a:r>
          </a:p>
        </p:txBody>
      </p:sp>
      <p:sp>
        <p:nvSpPr>
          <p:cNvPr id="31755" name="Text Box 7"/>
          <p:cNvSpPr txBox="1">
            <a:spLocks noChangeArrowheads="1"/>
          </p:cNvSpPr>
          <p:nvPr/>
        </p:nvSpPr>
        <p:spPr bwMode="auto">
          <a:xfrm>
            <a:off x="973496" y="3427234"/>
            <a:ext cx="5392467" cy="1015663"/>
          </a:xfrm>
          <a:prstGeom prst="rect">
            <a:avLst/>
          </a:prstGeom>
          <a:noFill/>
          <a:ln>
            <a:noFill/>
          </a:ln>
          <a:effectLst>
            <a:prstShdw prst="shdw17" dist="17961" dir="2700000">
              <a:srgbClr val="9999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dirty="0"/>
              <a:t>かんたん受付から外部のアプリケーションを起動したり、顧客情報を引渡したりすることが可能です。</a:t>
            </a:r>
            <a:endParaRPr lang="en-US" altLang="ja-JP" dirty="0"/>
          </a:p>
          <a:p>
            <a:pPr eaLnBrk="1" hangingPunct="1"/>
            <a:r>
              <a:rPr lang="ja-JP" altLang="en-US" dirty="0"/>
              <a:t>複数の連動先が指定できます。</a:t>
            </a:r>
            <a:endParaRPr lang="en-US" altLang="ja-JP" dirty="0"/>
          </a:p>
          <a:p>
            <a:pPr eaLnBrk="1" hangingPunct="1"/>
            <a:endParaRPr lang="en-US" altLang="ja-JP" dirty="0"/>
          </a:p>
          <a:p>
            <a:pPr eaLnBrk="1" hangingPunct="1"/>
            <a:r>
              <a:rPr lang="ja-JP" altLang="en-US" dirty="0"/>
              <a:t>問い合わせ対応はかんたん受付を使用し、受注等の場合は別システムを起動して入力を行う、</a:t>
            </a:r>
            <a:endParaRPr lang="en-US" altLang="ja-JP" dirty="0"/>
          </a:p>
          <a:p>
            <a:pPr eaLnBrk="1" hangingPunct="1"/>
            <a:r>
              <a:rPr lang="ja-JP" altLang="en-US" dirty="0"/>
              <a:t>といった運用が可能です。</a:t>
            </a:r>
            <a:endParaRPr lang="en-US" altLang="ja-JP" dirty="0"/>
          </a:p>
          <a:p>
            <a:pPr eaLnBrk="1" hangingPunct="1"/>
            <a:endParaRPr lang="ja-JP" altLang="en-US" dirty="0"/>
          </a:p>
        </p:txBody>
      </p:sp>
      <p:cxnSp>
        <p:nvCxnSpPr>
          <p:cNvPr id="21" name="直線矢印コネクタ 20"/>
          <p:cNvCxnSpPr/>
          <p:nvPr/>
        </p:nvCxnSpPr>
        <p:spPr bwMode="auto">
          <a:xfrm rot="5400000">
            <a:off x="5174980" y="5435600"/>
            <a:ext cx="379413" cy="1587"/>
          </a:xfrm>
          <a:prstGeom prst="straightConnector1">
            <a:avLst/>
          </a:prstGeom>
          <a:noFill/>
          <a:ln w="12700" cap="flat" cmpd="sng" algn="ctr">
            <a:solidFill>
              <a:schemeClr val="tx2">
                <a:lumMod val="60000"/>
                <a:lumOff val="40000"/>
              </a:schemeClr>
            </a:solidFill>
            <a:prstDash val="solid"/>
            <a:round/>
            <a:headEnd type="none" w="med" len="med"/>
            <a:tailEnd type="arrow"/>
          </a:ln>
          <a:effectLst/>
        </p:spPr>
      </p:cxnSp>
      <p:cxnSp>
        <p:nvCxnSpPr>
          <p:cNvPr id="22" name="直線矢印コネクタ 21"/>
          <p:cNvCxnSpPr/>
          <p:nvPr/>
        </p:nvCxnSpPr>
        <p:spPr bwMode="auto">
          <a:xfrm rot="5400000">
            <a:off x="5698458" y="5435600"/>
            <a:ext cx="379412" cy="1587"/>
          </a:xfrm>
          <a:prstGeom prst="straightConnector1">
            <a:avLst/>
          </a:prstGeom>
          <a:noFill/>
          <a:ln w="12700" cap="flat" cmpd="sng" algn="ctr">
            <a:solidFill>
              <a:schemeClr val="tx2">
                <a:lumMod val="60000"/>
                <a:lumOff val="40000"/>
              </a:schemeClr>
            </a:solidFill>
            <a:prstDash val="solid"/>
            <a:round/>
            <a:headEnd type="none" w="med" len="med"/>
            <a:tailEnd type="arrow"/>
          </a:ln>
          <a:effectLst/>
        </p:spPr>
      </p:cxnSp>
      <p:cxnSp>
        <p:nvCxnSpPr>
          <p:cNvPr id="23" name="直線矢印コネクタ 22"/>
          <p:cNvCxnSpPr/>
          <p:nvPr/>
        </p:nvCxnSpPr>
        <p:spPr bwMode="auto">
          <a:xfrm rot="5400000">
            <a:off x="6221935" y="5435600"/>
            <a:ext cx="379412" cy="1588"/>
          </a:xfrm>
          <a:prstGeom prst="straightConnector1">
            <a:avLst/>
          </a:prstGeom>
          <a:noFill/>
          <a:ln w="12700" cap="flat" cmpd="sng" algn="ctr">
            <a:solidFill>
              <a:schemeClr val="tx2">
                <a:lumMod val="60000"/>
                <a:lumOff val="40000"/>
              </a:schemeClr>
            </a:solidFill>
            <a:prstDash val="solid"/>
            <a:round/>
            <a:headEnd type="none" w="med" len="med"/>
            <a:tailEnd type="arrow"/>
          </a:ln>
          <a:effectLst/>
        </p:spPr>
      </p:cxnSp>
      <p:cxnSp>
        <p:nvCxnSpPr>
          <p:cNvPr id="24" name="直線矢印コネクタ 23"/>
          <p:cNvCxnSpPr/>
          <p:nvPr/>
        </p:nvCxnSpPr>
        <p:spPr bwMode="auto">
          <a:xfrm rot="5400000">
            <a:off x="6745414" y="5435600"/>
            <a:ext cx="379412" cy="1588"/>
          </a:xfrm>
          <a:prstGeom prst="straightConnector1">
            <a:avLst/>
          </a:prstGeom>
          <a:noFill/>
          <a:ln w="12700" cap="flat" cmpd="sng" algn="ctr">
            <a:solidFill>
              <a:schemeClr val="tx2">
                <a:lumMod val="60000"/>
                <a:lumOff val="40000"/>
              </a:schemeClr>
            </a:solidFill>
            <a:prstDash val="solid"/>
            <a:round/>
            <a:headEnd type="none" w="med" len="med"/>
            <a:tailEnd type="arrow"/>
          </a:ln>
          <a:effectLst/>
        </p:spPr>
      </p:cxnSp>
      <p:cxnSp>
        <p:nvCxnSpPr>
          <p:cNvPr id="25" name="直線矢印コネクタ 24"/>
          <p:cNvCxnSpPr/>
          <p:nvPr/>
        </p:nvCxnSpPr>
        <p:spPr bwMode="auto">
          <a:xfrm rot="5400000">
            <a:off x="7268893" y="5435600"/>
            <a:ext cx="379412" cy="1588"/>
          </a:xfrm>
          <a:prstGeom prst="straightConnector1">
            <a:avLst/>
          </a:prstGeom>
          <a:noFill/>
          <a:ln w="12700" cap="flat" cmpd="sng" algn="ctr">
            <a:solidFill>
              <a:schemeClr val="tx2">
                <a:lumMod val="60000"/>
                <a:lumOff val="40000"/>
              </a:schemeClr>
            </a:solidFill>
            <a:prstDash val="solid"/>
            <a:round/>
            <a:headEnd type="none" w="med" len="med"/>
            <a:tailEnd type="arrow"/>
          </a:ln>
          <a:effectLst/>
        </p:spPr>
      </p:cxnSp>
      <p:sp>
        <p:nvSpPr>
          <p:cNvPr id="31762" name="テキスト ボックス 25"/>
          <p:cNvSpPr txBox="1">
            <a:spLocks noChangeArrowheads="1"/>
          </p:cNvSpPr>
          <p:nvPr/>
        </p:nvSpPr>
        <p:spPr bwMode="auto">
          <a:xfrm>
            <a:off x="5394539" y="5688807"/>
            <a:ext cx="210723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r>
              <a:rPr lang="ja-JP" altLang="en-US" dirty="0">
                <a:solidFill>
                  <a:schemeClr val="bg1"/>
                </a:solidFill>
              </a:rPr>
              <a:t>指定されたアプリケーションを起動</a:t>
            </a:r>
            <a:endParaRPr lang="en-US" altLang="ja-JP" dirty="0">
              <a:solidFill>
                <a:schemeClr val="bg1"/>
              </a:solidFill>
            </a:endParaRPr>
          </a:p>
        </p:txBody>
      </p:sp>
      <p:cxnSp>
        <p:nvCxnSpPr>
          <p:cNvPr id="31" name="直線コネクタ 30"/>
          <p:cNvCxnSpPr/>
          <p:nvPr/>
        </p:nvCxnSpPr>
        <p:spPr bwMode="auto">
          <a:xfrm flipV="1">
            <a:off x="5093713" y="4650011"/>
            <a:ext cx="1375350" cy="135163"/>
          </a:xfrm>
          <a:prstGeom prst="line">
            <a:avLst/>
          </a:prstGeom>
          <a:noFill/>
          <a:ln w="3175" cap="flat" cmpd="sng" algn="ctr">
            <a:solidFill>
              <a:schemeClr val="tx1">
                <a:lumMod val="75000"/>
                <a:lumOff val="25000"/>
              </a:schemeClr>
            </a:solidFill>
            <a:prstDash val="solid"/>
            <a:round/>
            <a:headEnd type="none" w="med" len="med"/>
            <a:tailEnd type="none"/>
          </a:ln>
          <a:effectLst/>
        </p:spPr>
      </p:cxn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8371" y="3315399"/>
            <a:ext cx="2153086" cy="1705573"/>
          </a:xfrm>
          <a:prstGeom prst="rect">
            <a:avLst/>
          </a:prstGeom>
        </p:spPr>
      </p:pic>
      <p:cxnSp>
        <p:nvCxnSpPr>
          <p:cNvPr id="34" name="直線コネクタ 33"/>
          <p:cNvCxnSpPr/>
          <p:nvPr/>
        </p:nvCxnSpPr>
        <p:spPr bwMode="auto">
          <a:xfrm>
            <a:off x="8132538" y="4717592"/>
            <a:ext cx="350950" cy="127519"/>
          </a:xfrm>
          <a:prstGeom prst="line">
            <a:avLst/>
          </a:prstGeom>
          <a:noFill/>
          <a:ln w="3175" cap="flat" cmpd="sng" algn="ctr">
            <a:solidFill>
              <a:schemeClr val="tx1">
                <a:lumMod val="75000"/>
                <a:lumOff val="25000"/>
              </a:schemeClr>
            </a:solidFill>
            <a:prstDash val="solid"/>
            <a:round/>
            <a:headEnd type="none" w="med" len="med"/>
            <a:tailEnd type="none"/>
          </a:ln>
          <a:effectLst/>
        </p:spPr>
      </p:cxn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1330" y="4845111"/>
            <a:ext cx="3580145" cy="31912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 2"/>
          <p:cNvSpPr>
            <a:spLocks noGrp="1"/>
          </p:cNvSpPr>
          <p:nvPr>
            <p:ph type="sldNum" sz="quarter" idx="11"/>
          </p:nvPr>
        </p:nvSpPr>
        <p:spPr/>
        <p:txBody>
          <a:bodyPr/>
          <a:lstStyle/>
          <a:p>
            <a:pPr>
              <a:defRPr/>
            </a:pPr>
            <a:r>
              <a:rPr lang="en-US" altLang="ja-JP" dirty="0">
                <a:latin typeface="+mn-lt"/>
                <a:ea typeface="ＭＳ Ｐゴシック" panose="020B0600070205080204" pitchFamily="50" charset="-128"/>
              </a:rPr>
              <a:t>14</a:t>
            </a:r>
          </a:p>
        </p:txBody>
      </p:sp>
      <p:sp>
        <p:nvSpPr>
          <p:cNvPr id="33795" name="Rectangle 93" descr="大理石 (白)"/>
          <p:cNvSpPr>
            <a:spLocks noChangeArrowheads="1"/>
          </p:cNvSpPr>
          <p:nvPr/>
        </p:nvSpPr>
        <p:spPr bwMode="auto">
          <a:xfrm>
            <a:off x="3335409" y="1971277"/>
            <a:ext cx="4572000" cy="4080201"/>
          </a:xfrm>
          <a:prstGeom prst="rect">
            <a:avLst/>
          </a:prstGeom>
          <a:blipFill dpi="0" rotWithShape="0">
            <a:blip r:embed="rId3"/>
            <a:srcRect/>
            <a:tile tx="0" ty="0" sx="100000" sy="100000" flip="none" algn="tl"/>
          </a:blip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33796" name="Rectangle 82"/>
          <p:cNvSpPr>
            <a:spLocks noChangeArrowheads="1"/>
          </p:cNvSpPr>
          <p:nvPr/>
        </p:nvSpPr>
        <p:spPr bwMode="auto">
          <a:xfrm>
            <a:off x="1985963" y="1822450"/>
            <a:ext cx="1406525" cy="3988990"/>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33797" name="Rectangle 84"/>
          <p:cNvSpPr>
            <a:spLocks noChangeArrowheads="1"/>
          </p:cNvSpPr>
          <p:nvPr/>
        </p:nvSpPr>
        <p:spPr bwMode="auto">
          <a:xfrm>
            <a:off x="2270125" y="2044700"/>
            <a:ext cx="5637284"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en-US" altLang="ja-JP" sz="1400" dirty="0"/>
              <a:t>CPU </a:t>
            </a:r>
            <a:r>
              <a:rPr lang="ja-JP" altLang="en-US" sz="1400" dirty="0"/>
              <a:t>　　　　　　　　</a:t>
            </a:r>
            <a:r>
              <a:rPr lang="en-US" altLang="ja-JP" sz="1400" dirty="0"/>
              <a:t>1.4GHz</a:t>
            </a:r>
            <a:r>
              <a:rPr lang="ja-JP" altLang="en-US" sz="1400" dirty="0"/>
              <a:t>以上</a:t>
            </a:r>
            <a:endParaRPr lang="ja-JP" altLang="en-US" dirty="0"/>
          </a:p>
          <a:p>
            <a:pPr eaLnBrk="1" hangingPunct="1"/>
            <a:endParaRPr lang="ja-JP" altLang="en-US" dirty="0"/>
          </a:p>
          <a:p>
            <a:pPr eaLnBrk="1" hangingPunct="1"/>
            <a:r>
              <a:rPr lang="ja-JP" altLang="en-US" sz="1400" dirty="0"/>
              <a:t>メモリ　　　　　　　　</a:t>
            </a:r>
            <a:r>
              <a:rPr lang="en-US" altLang="ja-JP" sz="1400" dirty="0"/>
              <a:t>2GB</a:t>
            </a:r>
            <a:r>
              <a:rPr lang="ja-JP" altLang="en-US" sz="1400" dirty="0"/>
              <a:t>以上推奨</a:t>
            </a:r>
            <a:endParaRPr lang="en-US" altLang="ja-JP" sz="1400" dirty="0"/>
          </a:p>
          <a:p>
            <a:pPr eaLnBrk="1" hangingPunct="1"/>
            <a:endParaRPr lang="ja-JP" altLang="en-US" sz="1400" dirty="0"/>
          </a:p>
          <a:p>
            <a:pPr eaLnBrk="1" hangingPunct="1"/>
            <a:r>
              <a:rPr lang="en-US" altLang="ja-JP" sz="1400" dirty="0"/>
              <a:t>OS </a:t>
            </a:r>
            <a:r>
              <a:rPr lang="ja-JP" altLang="en-US" sz="1400" dirty="0"/>
              <a:t>　　　　　　　　　</a:t>
            </a:r>
            <a:r>
              <a:rPr lang="en-US" altLang="ja-JP" sz="1400" dirty="0"/>
              <a:t>Windows</a:t>
            </a:r>
            <a:r>
              <a:rPr lang="en-US" altLang="ja-JP" sz="800"/>
              <a:t>® </a:t>
            </a:r>
            <a:r>
              <a:rPr lang="en-US" altLang="ja-JP" sz="1400"/>
              <a:t>8.1</a:t>
            </a:r>
            <a:endParaRPr lang="en-US" altLang="ja-JP" sz="1400" dirty="0"/>
          </a:p>
          <a:p>
            <a:pPr eaLnBrk="1" hangingPunct="1"/>
            <a:r>
              <a:rPr lang="en-US" altLang="ja-JP" sz="1400" dirty="0"/>
              <a:t>                         Windows</a:t>
            </a:r>
            <a:r>
              <a:rPr lang="en-US" altLang="ja-JP" sz="800" dirty="0"/>
              <a:t>® </a:t>
            </a:r>
            <a:r>
              <a:rPr lang="en-US" altLang="ja-JP" sz="1400" dirty="0"/>
              <a:t>10</a:t>
            </a:r>
          </a:p>
          <a:p>
            <a:pPr eaLnBrk="1" hangingPunct="1"/>
            <a:r>
              <a:rPr lang="ja-JP" altLang="en-US" sz="1400" dirty="0"/>
              <a:t>　　　　　　　　　　　</a:t>
            </a:r>
            <a:r>
              <a:rPr lang="en-US" altLang="ja-JP" sz="1400" dirty="0"/>
              <a:t> Windows</a:t>
            </a:r>
            <a:r>
              <a:rPr lang="en-US" altLang="ja-JP" sz="800" dirty="0"/>
              <a:t>® </a:t>
            </a:r>
            <a:r>
              <a:rPr lang="en-US" altLang="ja-JP" sz="1400" dirty="0"/>
              <a:t>11</a:t>
            </a:r>
          </a:p>
          <a:p>
            <a:pPr eaLnBrk="1" hangingPunct="1"/>
            <a:r>
              <a:rPr lang="en-US" altLang="ja-JP" sz="1400" dirty="0"/>
              <a:t>	</a:t>
            </a:r>
          </a:p>
          <a:p>
            <a:pPr eaLnBrk="1" hangingPunct="1"/>
            <a:r>
              <a:rPr lang="en-US" altLang="ja-JP" sz="1400" dirty="0"/>
              <a:t>HDD	</a:t>
            </a:r>
            <a:r>
              <a:rPr lang="ja-JP" altLang="en-US" sz="1400" dirty="0"/>
              <a:t>　　　　</a:t>
            </a:r>
            <a:r>
              <a:rPr lang="en-US" altLang="ja-JP" sz="1400" dirty="0"/>
              <a:t>10GB</a:t>
            </a:r>
            <a:r>
              <a:rPr lang="ja-JP" altLang="en-US" sz="1400" dirty="0"/>
              <a:t>以上</a:t>
            </a:r>
          </a:p>
          <a:p>
            <a:pPr eaLnBrk="1" hangingPunct="1"/>
            <a:endParaRPr lang="ja-JP" altLang="en-US" sz="1400" dirty="0"/>
          </a:p>
          <a:p>
            <a:pPr eaLnBrk="1" hangingPunct="1"/>
            <a:r>
              <a:rPr lang="en-US" altLang="ja-JP" sz="1400" dirty="0"/>
              <a:t>USB</a:t>
            </a:r>
            <a:r>
              <a:rPr lang="ja-JP" altLang="en-US" sz="1400" dirty="0"/>
              <a:t>　</a:t>
            </a:r>
            <a:r>
              <a:rPr lang="en-US" altLang="ja-JP" sz="1400" dirty="0"/>
              <a:t>	</a:t>
            </a:r>
            <a:r>
              <a:rPr lang="ja-JP" altLang="en-US" sz="1400" dirty="0"/>
              <a:t>　 　　 アナログ版の場合：</a:t>
            </a:r>
            <a:r>
              <a:rPr lang="en-US" altLang="ja-JP" sz="1400" dirty="0"/>
              <a:t>2</a:t>
            </a:r>
            <a:r>
              <a:rPr lang="ja-JP" altLang="en-US" sz="1400" dirty="0"/>
              <a:t>ポート</a:t>
            </a:r>
            <a:endParaRPr lang="en-US" altLang="ja-JP" sz="1400" dirty="0"/>
          </a:p>
          <a:p>
            <a:pPr eaLnBrk="1" hangingPunct="1"/>
            <a:endParaRPr lang="en-US" altLang="ja-JP" sz="1400" dirty="0"/>
          </a:p>
          <a:p>
            <a:pPr eaLnBrk="1" hangingPunct="1"/>
            <a:r>
              <a:rPr lang="en-US" altLang="ja-JP" sz="1400" dirty="0"/>
              <a:t>	</a:t>
            </a:r>
            <a:r>
              <a:rPr lang="ja-JP" altLang="en-US" sz="1400" dirty="0"/>
              <a:t>　　　　ひかり版、</a:t>
            </a:r>
            <a:r>
              <a:rPr lang="en-US" altLang="ja-JP" sz="1400" dirty="0"/>
              <a:t>INS64</a:t>
            </a:r>
            <a:r>
              <a:rPr lang="ja-JP" altLang="en-US" sz="1400" dirty="0"/>
              <a:t>版の場合：</a:t>
            </a:r>
            <a:r>
              <a:rPr lang="en-US" altLang="ja-JP" sz="1400" dirty="0"/>
              <a:t>1</a:t>
            </a:r>
            <a:r>
              <a:rPr lang="ja-JP" altLang="en-US" sz="1400" dirty="0"/>
              <a:t>ポート　</a:t>
            </a:r>
          </a:p>
          <a:p>
            <a:pPr eaLnBrk="1" hangingPunct="1"/>
            <a:endParaRPr lang="ja-JP" altLang="en-US" sz="1400" dirty="0"/>
          </a:p>
          <a:p>
            <a:pPr eaLnBrk="1" hangingPunct="1"/>
            <a:r>
              <a:rPr lang="en-US" altLang="ja-JP" sz="1400" dirty="0"/>
              <a:t>LAN</a:t>
            </a:r>
            <a:r>
              <a:rPr lang="ja-JP" altLang="en-US" sz="1400" dirty="0"/>
              <a:t>接続　　　　 　 </a:t>
            </a:r>
            <a:r>
              <a:rPr lang="en-US" altLang="ja-JP" sz="1400" dirty="0"/>
              <a:t>10BASE-T</a:t>
            </a:r>
            <a:r>
              <a:rPr lang="ja-JP" altLang="en-US" sz="1400" dirty="0"/>
              <a:t>以上</a:t>
            </a:r>
            <a:endParaRPr lang="en-US" altLang="ja-JP" sz="1400" dirty="0"/>
          </a:p>
          <a:p>
            <a:pPr eaLnBrk="1" hangingPunct="1"/>
            <a:r>
              <a:rPr lang="en-US" altLang="ja-JP" sz="1400" dirty="0"/>
              <a:t>	</a:t>
            </a:r>
            <a:r>
              <a:rPr lang="ja-JP" altLang="en-US" sz="1400" dirty="0"/>
              <a:t>　　　　</a:t>
            </a:r>
            <a:r>
              <a:rPr lang="ja-JP" altLang="en-US" sz="1200" dirty="0"/>
              <a:t>ひかり電話ご利用の場合は、ホームゲートウェイと</a:t>
            </a:r>
            <a:endParaRPr lang="en-US" altLang="ja-JP" sz="1200" dirty="0"/>
          </a:p>
          <a:p>
            <a:pPr eaLnBrk="1" hangingPunct="1"/>
            <a:r>
              <a:rPr lang="en-US" altLang="ja-JP" sz="1200" dirty="0"/>
              <a:t>	</a:t>
            </a:r>
            <a:r>
              <a:rPr lang="ja-JP" altLang="en-US" sz="1200" dirty="0"/>
              <a:t>　　　　　　接続されている必要があります</a:t>
            </a:r>
          </a:p>
          <a:p>
            <a:pPr eaLnBrk="1" hangingPunct="1"/>
            <a:endParaRPr lang="en-US" altLang="ja-JP" sz="1400" dirty="0"/>
          </a:p>
        </p:txBody>
      </p:sp>
      <p:sp>
        <p:nvSpPr>
          <p:cNvPr id="33798" name="Line 85"/>
          <p:cNvSpPr>
            <a:spLocks noChangeShapeType="1"/>
          </p:cNvSpPr>
          <p:nvPr/>
        </p:nvSpPr>
        <p:spPr bwMode="auto">
          <a:xfrm>
            <a:off x="2090738" y="2363218"/>
            <a:ext cx="5527675"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3799" name="Line 86"/>
          <p:cNvSpPr>
            <a:spLocks noChangeShapeType="1"/>
          </p:cNvSpPr>
          <p:nvPr/>
        </p:nvSpPr>
        <p:spPr bwMode="auto">
          <a:xfrm>
            <a:off x="2090738" y="2793072"/>
            <a:ext cx="5549900" cy="1588"/>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3800" name="Line 87"/>
          <p:cNvSpPr>
            <a:spLocks noChangeShapeType="1"/>
          </p:cNvSpPr>
          <p:nvPr/>
        </p:nvSpPr>
        <p:spPr bwMode="auto">
          <a:xfrm>
            <a:off x="2090738" y="3588427"/>
            <a:ext cx="555625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3801" name="Line 88"/>
          <p:cNvSpPr>
            <a:spLocks noChangeShapeType="1"/>
          </p:cNvSpPr>
          <p:nvPr/>
        </p:nvSpPr>
        <p:spPr bwMode="auto">
          <a:xfrm>
            <a:off x="2090738" y="4041133"/>
            <a:ext cx="5556250" cy="9525"/>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3802" name="Line 89"/>
          <p:cNvSpPr>
            <a:spLocks noChangeShapeType="1"/>
          </p:cNvSpPr>
          <p:nvPr/>
        </p:nvSpPr>
        <p:spPr bwMode="auto">
          <a:xfrm>
            <a:off x="2090738" y="5694640"/>
            <a:ext cx="551815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2858" name="Text Box 90"/>
          <p:cNvSpPr txBox="1">
            <a:spLocks noChangeArrowheads="1"/>
          </p:cNvSpPr>
          <p:nvPr/>
        </p:nvSpPr>
        <p:spPr bwMode="auto">
          <a:xfrm>
            <a:off x="0" y="0"/>
            <a:ext cx="9721850" cy="646113"/>
          </a:xfrm>
          <a:prstGeom prst="rect">
            <a:avLst/>
          </a:prstGeom>
          <a:noFill/>
          <a:ln w="3175">
            <a:noFill/>
            <a:miter lim="800000"/>
            <a:headEnd/>
            <a:tailEnd/>
          </a:ln>
          <a:effectLst/>
        </p:spPr>
        <p:txBody>
          <a:bodyPr>
            <a:spAutoFit/>
          </a:bodyPr>
          <a:lstStyle/>
          <a:p>
            <a:pPr algn="ctr" eaLnBrk="1" hangingPunct="1">
              <a:lnSpc>
                <a:spcPct val="180000"/>
              </a:lnSpc>
              <a:defRPr/>
            </a:pP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見え</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TEL</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君／</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Single』 </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の動作環境</a:t>
            </a:r>
            <a:endParaRPr lang="ja-JP"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pic>
        <p:nvPicPr>
          <p:cNvPr id="33804" name="Picture 96" descr="C:\Documents and Settings\taka\Application Data\Microsoft\Media Catalog\Downloaded Clips\cl0\BS01925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400" y="4327525"/>
            <a:ext cx="9302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98" descr="C:\Documents and Settings\taka\Application Data\Microsoft\Media Catalog\Downloaded Clips\cl0\HH01780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800100"/>
            <a:ext cx="9064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99" descr="C:\Documents and Settings\taka\Application Data\Microsoft\Media Catalog\Downloaded Clips\cl0\HH01781_.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825" y="4746625"/>
            <a:ext cx="130492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100" descr="C:\Documents and Settings\taka\Application Data\Microsoft\Media Catalog\Downloaded Clips\cl0\HH01782_.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888" y="2386013"/>
            <a:ext cx="102076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71" name="Text Box 103"/>
          <p:cNvSpPr txBox="1">
            <a:spLocks noChangeArrowheads="1"/>
          </p:cNvSpPr>
          <p:nvPr/>
        </p:nvSpPr>
        <p:spPr bwMode="auto">
          <a:xfrm>
            <a:off x="1258888" y="974725"/>
            <a:ext cx="6872287" cy="369888"/>
          </a:xfrm>
          <a:prstGeom prst="rect">
            <a:avLst/>
          </a:prstGeom>
          <a:noFill/>
          <a:ln w="9525">
            <a:noFill/>
            <a:miter lim="800000"/>
            <a:headEnd/>
            <a:tailEnd/>
          </a:ln>
          <a:effectLst/>
        </p:spPr>
        <p:txBody>
          <a:bodyPr>
            <a:spAutoFit/>
          </a:bodyPr>
          <a:lstStyle/>
          <a:p>
            <a:pPr eaLnBrk="1" hangingPunct="1">
              <a:defRPr/>
            </a:pPr>
            <a:r>
              <a:rPr lang="en-US" altLang="ja-JP" sz="1800"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sz="1800"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「見え</a:t>
            </a:r>
            <a:r>
              <a:rPr lang="en-US" altLang="ja-JP" sz="1800"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TEL</a:t>
            </a:r>
            <a:r>
              <a:rPr lang="ja-JP" altLang="en-US" sz="1800"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君／</a:t>
            </a:r>
            <a:r>
              <a:rPr lang="en-US" altLang="ja-JP" sz="1800"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Single</a:t>
            </a:r>
            <a:r>
              <a:rPr lang="ja-JP" altLang="en-US" sz="1800"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」は以下の</a:t>
            </a:r>
            <a:r>
              <a:rPr lang="en-US" altLang="ja-JP" sz="1800"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PC</a:t>
            </a:r>
            <a:r>
              <a:rPr lang="ja-JP" altLang="en-US" sz="1800"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環境の元で動作します。</a:t>
            </a:r>
          </a:p>
        </p:txBody>
      </p:sp>
      <p:sp>
        <p:nvSpPr>
          <p:cNvPr id="17" name="Line 88"/>
          <p:cNvSpPr>
            <a:spLocks noChangeShapeType="1"/>
          </p:cNvSpPr>
          <p:nvPr/>
        </p:nvSpPr>
        <p:spPr bwMode="auto">
          <a:xfrm>
            <a:off x="2090738" y="4864938"/>
            <a:ext cx="5556250" cy="9525"/>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スライド番号プレースホルダ 2"/>
          <p:cNvSpPr>
            <a:spLocks noGrp="1"/>
          </p:cNvSpPr>
          <p:nvPr>
            <p:ph type="sldNum" sz="quarter" idx="11"/>
          </p:nvPr>
        </p:nvSpPr>
        <p:spPr/>
        <p:txBody>
          <a:bodyPr/>
          <a:lstStyle/>
          <a:p>
            <a:pPr>
              <a:defRPr/>
            </a:pPr>
            <a:r>
              <a:rPr lang="en-US" altLang="ja-JP" dirty="0">
                <a:latin typeface="+mn-lt"/>
                <a:ea typeface="ＭＳ Ｐゴシック" panose="020B0600070205080204" pitchFamily="50" charset="-128"/>
              </a:rPr>
              <a:t>15</a:t>
            </a:r>
          </a:p>
        </p:txBody>
      </p:sp>
      <p:pic>
        <p:nvPicPr>
          <p:cNvPr id="35843" name="Picture 69" descr="INSメイトV70G-MAX">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9050" y="3378200"/>
            <a:ext cx="7112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Line 39"/>
          <p:cNvSpPr>
            <a:spLocks noChangeShapeType="1"/>
          </p:cNvSpPr>
          <p:nvPr/>
        </p:nvSpPr>
        <p:spPr bwMode="auto">
          <a:xfrm flipH="1">
            <a:off x="1133475" y="3863975"/>
            <a:ext cx="1096963" cy="4763"/>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51210" name="Text Box 10"/>
          <p:cNvSpPr txBox="1">
            <a:spLocks noChangeArrowheads="1"/>
          </p:cNvSpPr>
          <p:nvPr/>
        </p:nvSpPr>
        <p:spPr bwMode="auto">
          <a:xfrm>
            <a:off x="0" y="0"/>
            <a:ext cx="9721850" cy="646113"/>
          </a:xfrm>
          <a:prstGeom prst="rect">
            <a:avLst/>
          </a:prstGeom>
          <a:noFill/>
          <a:ln w="3175">
            <a:noFill/>
            <a:miter lim="800000"/>
            <a:headEnd/>
            <a:tailEnd/>
          </a:ln>
          <a:effectLst/>
        </p:spPr>
        <p:txBody>
          <a:bodyPr>
            <a:spAutoFit/>
          </a:bodyPr>
          <a:lstStyle/>
          <a:p>
            <a:pPr algn="ctr" eaLnBrk="1" hangingPunct="1">
              <a:lnSpc>
                <a:spcPct val="180000"/>
              </a:lnSpc>
              <a:defRPr/>
            </a:pP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見え</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TEL</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君／</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Single』 </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の構成（その１）</a:t>
            </a:r>
            <a:endParaRPr lang="ja-JP"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sp>
        <p:nvSpPr>
          <p:cNvPr id="35846" name="Text Box 14"/>
          <p:cNvSpPr txBox="1">
            <a:spLocks noChangeArrowheads="1"/>
          </p:cNvSpPr>
          <p:nvPr/>
        </p:nvSpPr>
        <p:spPr bwMode="auto">
          <a:xfrm>
            <a:off x="4664075" y="3559175"/>
            <a:ext cx="909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ja-JP" altLang="en-US">
                <a:latin typeface="Times New Roman" pitchFamily="18" charset="0"/>
              </a:rPr>
              <a:t>ＲＳ２３２Ｃ</a:t>
            </a:r>
          </a:p>
          <a:p>
            <a:r>
              <a:rPr kumimoji="0" lang="ja-JP" altLang="en-US">
                <a:latin typeface="Times New Roman" pitchFamily="18" charset="0"/>
              </a:rPr>
              <a:t>／ＵＳＢ</a:t>
            </a:r>
          </a:p>
        </p:txBody>
      </p:sp>
      <p:sp>
        <p:nvSpPr>
          <p:cNvPr id="35847" name="Text Box 15"/>
          <p:cNvSpPr txBox="1">
            <a:spLocks noChangeArrowheads="1"/>
          </p:cNvSpPr>
          <p:nvPr/>
        </p:nvSpPr>
        <p:spPr bwMode="auto">
          <a:xfrm>
            <a:off x="3084513" y="3556000"/>
            <a:ext cx="9001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en-US" altLang="ja-JP">
                <a:latin typeface="Times New Roman" pitchFamily="18" charset="0"/>
              </a:rPr>
              <a:t>INS64</a:t>
            </a:r>
            <a:r>
              <a:rPr kumimoji="0" lang="ja-JP" altLang="en-US">
                <a:latin typeface="Times New Roman" pitchFamily="18" charset="0"/>
              </a:rPr>
              <a:t>回線</a:t>
            </a:r>
          </a:p>
        </p:txBody>
      </p:sp>
      <p:sp>
        <p:nvSpPr>
          <p:cNvPr id="35848" name="Text Box 17"/>
          <p:cNvSpPr txBox="1">
            <a:spLocks noChangeArrowheads="1"/>
          </p:cNvSpPr>
          <p:nvPr/>
        </p:nvSpPr>
        <p:spPr bwMode="auto">
          <a:xfrm>
            <a:off x="4589463" y="4625975"/>
            <a:ext cx="9159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ja-JP" altLang="en-US">
                <a:latin typeface="Times New Roman" pitchFamily="18" charset="0"/>
              </a:rPr>
              <a:t>アナログ回線</a:t>
            </a:r>
          </a:p>
        </p:txBody>
      </p:sp>
      <p:sp>
        <p:nvSpPr>
          <p:cNvPr id="35849" name="Line 19"/>
          <p:cNvSpPr>
            <a:spLocks noChangeShapeType="1"/>
          </p:cNvSpPr>
          <p:nvPr/>
        </p:nvSpPr>
        <p:spPr bwMode="auto">
          <a:xfrm flipH="1" flipV="1">
            <a:off x="2754313" y="3875088"/>
            <a:ext cx="1255712" cy="4762"/>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5850" name="Text Box 20"/>
          <p:cNvSpPr txBox="1">
            <a:spLocks noChangeArrowheads="1"/>
          </p:cNvSpPr>
          <p:nvPr/>
        </p:nvSpPr>
        <p:spPr bwMode="auto">
          <a:xfrm>
            <a:off x="3570288" y="2865438"/>
            <a:ext cx="1277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ja-JP" altLang="en-US">
                <a:latin typeface="Times New Roman" pitchFamily="18" charset="0"/>
              </a:rPr>
              <a:t>ターミナル・アダプタ</a:t>
            </a:r>
          </a:p>
          <a:p>
            <a:r>
              <a:rPr kumimoji="0" lang="ja-JP" altLang="en-US">
                <a:latin typeface="Times New Roman" pitchFamily="18" charset="0"/>
              </a:rPr>
              <a:t>　　　　（市販）</a:t>
            </a:r>
          </a:p>
        </p:txBody>
      </p:sp>
      <p:sp>
        <p:nvSpPr>
          <p:cNvPr id="35851" name="Line 21"/>
          <p:cNvSpPr>
            <a:spLocks noChangeShapeType="1"/>
          </p:cNvSpPr>
          <p:nvPr/>
        </p:nvSpPr>
        <p:spPr bwMode="auto">
          <a:xfrm>
            <a:off x="4200525" y="4057650"/>
            <a:ext cx="1588" cy="8763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5852" name="Line 22"/>
          <p:cNvSpPr>
            <a:spLocks noChangeShapeType="1"/>
          </p:cNvSpPr>
          <p:nvPr/>
        </p:nvSpPr>
        <p:spPr bwMode="auto">
          <a:xfrm>
            <a:off x="4187825" y="4927600"/>
            <a:ext cx="1546225"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5853" name="Text Box 24"/>
          <p:cNvSpPr txBox="1">
            <a:spLocks noChangeArrowheads="1"/>
          </p:cNvSpPr>
          <p:nvPr/>
        </p:nvSpPr>
        <p:spPr bwMode="auto">
          <a:xfrm>
            <a:off x="6159500" y="5202238"/>
            <a:ext cx="5159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ja-JP" altLang="en-US">
                <a:latin typeface="Times New Roman" pitchFamily="18" charset="0"/>
              </a:rPr>
              <a:t>電話</a:t>
            </a:r>
          </a:p>
        </p:txBody>
      </p:sp>
      <p:sp>
        <p:nvSpPr>
          <p:cNvPr id="35854" name="Line 25"/>
          <p:cNvSpPr>
            <a:spLocks noChangeShapeType="1"/>
          </p:cNvSpPr>
          <p:nvPr/>
        </p:nvSpPr>
        <p:spPr bwMode="auto">
          <a:xfrm>
            <a:off x="4356100" y="3568700"/>
            <a:ext cx="1524000" cy="6350"/>
          </a:xfrm>
          <a:prstGeom prst="line">
            <a:avLst/>
          </a:prstGeom>
          <a:noFill/>
          <a:ln w="25400">
            <a:solidFill>
              <a:srgbClr val="009900"/>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5855" name="Oval 30"/>
          <p:cNvSpPr>
            <a:spLocks noChangeArrowheads="1"/>
          </p:cNvSpPr>
          <p:nvPr/>
        </p:nvSpPr>
        <p:spPr bwMode="auto">
          <a:xfrm>
            <a:off x="2220913" y="2944813"/>
            <a:ext cx="536575" cy="1985962"/>
          </a:xfrm>
          <a:prstGeom prst="ellipse">
            <a:avLst/>
          </a:prstGeom>
          <a:solidFill>
            <a:srgbClr val="C0C0C0"/>
          </a:solidFill>
          <a:ln w="9525">
            <a:solidFill>
              <a:schemeClr val="tx1"/>
            </a:solidFill>
            <a:miter lim="800000"/>
            <a:headEnd/>
            <a:tailEnd/>
          </a:ln>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35856" name="Line 31"/>
          <p:cNvSpPr>
            <a:spLocks noChangeShapeType="1"/>
          </p:cNvSpPr>
          <p:nvPr/>
        </p:nvSpPr>
        <p:spPr bwMode="auto">
          <a:xfrm flipH="1">
            <a:off x="2300288" y="3252788"/>
            <a:ext cx="382587" cy="137318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35857" name="Line 32"/>
          <p:cNvSpPr>
            <a:spLocks noChangeShapeType="1"/>
          </p:cNvSpPr>
          <p:nvPr/>
        </p:nvSpPr>
        <p:spPr bwMode="auto">
          <a:xfrm>
            <a:off x="2297113" y="3225800"/>
            <a:ext cx="373062" cy="14239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pic>
        <p:nvPicPr>
          <p:cNvPr id="35858" name="Picture 36" descr="C:\Documents and Settings\taka\Application Data\Microsoft\Media Catalog\Downloaded Clips\cl2\BD07153_.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363" y="3465513"/>
            <a:ext cx="81121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9" name="Line 40"/>
          <p:cNvSpPr>
            <a:spLocks noChangeShapeType="1"/>
          </p:cNvSpPr>
          <p:nvPr/>
        </p:nvSpPr>
        <p:spPr bwMode="auto">
          <a:xfrm flipH="1">
            <a:off x="1271588" y="4416425"/>
            <a:ext cx="996950" cy="642938"/>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5860" name="Line 41"/>
          <p:cNvSpPr>
            <a:spLocks noChangeShapeType="1"/>
          </p:cNvSpPr>
          <p:nvPr/>
        </p:nvSpPr>
        <p:spPr bwMode="auto">
          <a:xfrm flipH="1" flipV="1">
            <a:off x="1246188" y="2825750"/>
            <a:ext cx="1022350" cy="652463"/>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pic>
        <p:nvPicPr>
          <p:cNvPr id="35861" name="Picture 35" descr="C:\Documents and Settings\taka\Application Data\Microsoft\Media Catalog\Downloaded Clips\cl0\PE01727_.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713" y="4695825"/>
            <a:ext cx="9461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2" name="Picture 34" descr="C:\Documents and Settings\taka\Application Data\Microsoft\Media Catalog\Downloaded Clips\cl0\PE01051_.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75" y="2314575"/>
            <a:ext cx="8763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4" name="Text Box 44"/>
          <p:cNvSpPr txBox="1">
            <a:spLocks noChangeArrowheads="1"/>
          </p:cNvSpPr>
          <p:nvPr/>
        </p:nvSpPr>
        <p:spPr bwMode="auto">
          <a:xfrm>
            <a:off x="1993900" y="928688"/>
            <a:ext cx="3038475" cy="368300"/>
          </a:xfrm>
          <a:prstGeom prst="rect">
            <a:avLst/>
          </a:prstGeom>
          <a:noFill/>
          <a:ln w="9525">
            <a:noFill/>
            <a:miter lim="800000"/>
            <a:headEnd/>
            <a:tailEnd/>
          </a:ln>
          <a:effectLst/>
        </p:spPr>
        <p:txBody>
          <a:bodyPr wrap="none">
            <a:spAutoFit/>
          </a:bodyPr>
          <a:lstStyle/>
          <a:p>
            <a:pPr eaLnBrk="1" hangingPunct="1">
              <a:defRPr/>
            </a:pPr>
            <a:r>
              <a:rPr lang="en-US" altLang="ja-JP" sz="180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◆INS64</a:t>
            </a:r>
            <a:r>
              <a:rPr lang="ja-JP" altLang="en-US" sz="180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回線をご使用の場合</a:t>
            </a:r>
          </a:p>
        </p:txBody>
      </p:sp>
      <p:graphicFrame>
        <p:nvGraphicFramePr>
          <p:cNvPr id="35864" name="Object 3"/>
          <p:cNvGraphicFramePr>
            <a:graphicFrameLocks noChangeAspect="1"/>
          </p:cNvGraphicFramePr>
          <p:nvPr/>
        </p:nvGraphicFramePr>
        <p:xfrm>
          <a:off x="5599113" y="3092450"/>
          <a:ext cx="968375" cy="795338"/>
        </p:xfrm>
        <a:graphic>
          <a:graphicData uri="http://schemas.openxmlformats.org/presentationml/2006/ole">
            <mc:AlternateContent xmlns:mc="http://schemas.openxmlformats.org/markup-compatibility/2006">
              <mc:Choice xmlns:v="urn:schemas-microsoft-com:vml" Requires="v">
                <p:oleObj spid="_x0000_s35893" name="ｸﾘｯﾌﾟ" r:id="rId9" imgW="4114800" imgH="3246120" progId="">
                  <p:embed/>
                </p:oleObj>
              </mc:Choice>
              <mc:Fallback>
                <p:oleObj name="ｸﾘｯﾌﾟ" r:id="rId9" imgW="4114800" imgH="3246120" progId="">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9113" y="3092450"/>
                        <a:ext cx="96837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65" name="Rectangle 52"/>
          <p:cNvSpPr>
            <a:spLocks noChangeArrowheads="1"/>
          </p:cNvSpPr>
          <p:nvPr/>
        </p:nvSpPr>
        <p:spPr bwMode="auto">
          <a:xfrm>
            <a:off x="7021513" y="1992313"/>
            <a:ext cx="2106612" cy="2970212"/>
          </a:xfrm>
          <a:prstGeom prst="rect">
            <a:avLst/>
          </a:prstGeom>
          <a:solidFill>
            <a:srgbClr val="CCCCFF"/>
          </a:solidFill>
          <a:ln w="3175">
            <a:solidFill>
              <a:schemeClr val="tx1"/>
            </a:solidFill>
            <a:miter lim="800000"/>
            <a:headEnd/>
            <a:tailEnd/>
          </a:ln>
          <a:effectLst>
            <a:outerShdw dist="107763" dir="2700000" algn="ctr" rotWithShape="0">
              <a:schemeClr val="bg2"/>
            </a:outerShdw>
          </a:effec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35866" name="Text Box 53"/>
          <p:cNvSpPr txBox="1">
            <a:spLocks noChangeArrowheads="1"/>
          </p:cNvSpPr>
          <p:nvPr/>
        </p:nvSpPr>
        <p:spPr bwMode="auto">
          <a:xfrm>
            <a:off x="7267575" y="2427288"/>
            <a:ext cx="1720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900">
                <a:solidFill>
                  <a:schemeClr val="tx2"/>
                </a:solidFill>
                <a:latin typeface="Times New Roman" pitchFamily="18" charset="0"/>
              </a:rPr>
              <a:t>ＩＮＳ６４（ＩＳＤＮ）回線</a:t>
            </a:r>
          </a:p>
        </p:txBody>
      </p:sp>
      <p:sp>
        <p:nvSpPr>
          <p:cNvPr id="51254" name="Rectangle 54"/>
          <p:cNvSpPr>
            <a:spLocks noChangeArrowheads="1"/>
          </p:cNvSpPr>
          <p:nvPr/>
        </p:nvSpPr>
        <p:spPr bwMode="auto">
          <a:xfrm>
            <a:off x="7123113" y="2185988"/>
            <a:ext cx="825500" cy="246062"/>
          </a:xfrm>
          <a:prstGeom prst="rect">
            <a:avLst/>
          </a:prstGeom>
          <a:noFill/>
          <a:ln w="38100" cmpd="dbl">
            <a:noFill/>
            <a:miter lim="800000"/>
            <a:headEnd/>
            <a:tailEnd/>
          </a:ln>
          <a:effectLst/>
        </p:spPr>
        <p:txBody>
          <a:bodyPr wrap="none">
            <a:spAutoFit/>
          </a:bodyPr>
          <a:lstStyle/>
          <a:p>
            <a:pPr algn="ctr" eaLnBrk="1" hangingPunct="1">
              <a:defRPr/>
            </a:pPr>
            <a:r>
              <a:rPr lang="en-US" altLang="ja-JP">
                <a:solidFill>
                  <a:schemeClr val="tx2"/>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a:solidFill>
                  <a:schemeClr val="tx2"/>
                </a:solidFill>
                <a:effectLst>
                  <a:outerShdw blurRad="38100" dist="38100" dir="2700000" algn="tl">
                    <a:srgbClr val="C0C0C0"/>
                  </a:outerShdw>
                </a:effectLst>
                <a:latin typeface="Times New Roman" pitchFamily="18" charset="0"/>
                <a:ea typeface="ＭＳ Ｐゴシック" panose="020B0600070205080204" pitchFamily="50" charset="-128"/>
              </a:rPr>
              <a:t>適応回線</a:t>
            </a:r>
          </a:p>
        </p:txBody>
      </p:sp>
      <p:sp>
        <p:nvSpPr>
          <p:cNvPr id="51259" name="Rectangle 59"/>
          <p:cNvSpPr>
            <a:spLocks noChangeArrowheads="1"/>
          </p:cNvSpPr>
          <p:nvPr/>
        </p:nvSpPr>
        <p:spPr bwMode="auto">
          <a:xfrm>
            <a:off x="7089775" y="4265486"/>
            <a:ext cx="1504950" cy="246063"/>
          </a:xfrm>
          <a:prstGeom prst="rect">
            <a:avLst/>
          </a:prstGeom>
          <a:noFill/>
          <a:ln w="38100" cmpd="dbl">
            <a:noFill/>
            <a:miter lim="800000"/>
            <a:headEnd/>
            <a:tailEnd/>
          </a:ln>
          <a:effectLst/>
        </p:spPr>
        <p:txBody>
          <a:bodyPr wrap="none">
            <a:spAutoFit/>
          </a:bodyPr>
          <a:lstStyle/>
          <a:p>
            <a:pPr eaLnBrk="1" hangingPunct="1">
              <a:defRPr/>
            </a:pPr>
            <a:r>
              <a:rPr lang="en-US" altLang="ja-JP" dirty="0">
                <a:solidFill>
                  <a:schemeClr val="tx2"/>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dirty="0">
                <a:solidFill>
                  <a:schemeClr val="tx2"/>
                </a:solidFill>
                <a:effectLst>
                  <a:outerShdw blurRad="38100" dist="38100" dir="2700000" algn="tl">
                    <a:srgbClr val="C0C0C0"/>
                  </a:outerShdw>
                </a:effectLst>
                <a:latin typeface="Times New Roman" pitchFamily="18" charset="0"/>
                <a:ea typeface="ＭＳ Ｐゴシック" panose="020B0600070205080204" pitchFamily="50" charset="-128"/>
              </a:rPr>
              <a:t>ＴＡ・パソコン間の接続</a:t>
            </a:r>
          </a:p>
        </p:txBody>
      </p:sp>
      <p:sp>
        <p:nvSpPr>
          <p:cNvPr id="35869" name="Text Box 60"/>
          <p:cNvSpPr txBox="1">
            <a:spLocks noChangeArrowheads="1"/>
          </p:cNvSpPr>
          <p:nvPr/>
        </p:nvSpPr>
        <p:spPr bwMode="auto">
          <a:xfrm>
            <a:off x="7240588" y="4481513"/>
            <a:ext cx="17192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900">
                <a:solidFill>
                  <a:schemeClr val="tx2"/>
                </a:solidFill>
                <a:latin typeface="Times New Roman" pitchFamily="18" charset="0"/>
              </a:rPr>
              <a:t>ＲＳ－２３２Ｃまたは、ＵＳＢ</a:t>
            </a:r>
          </a:p>
        </p:txBody>
      </p:sp>
      <p:sp>
        <p:nvSpPr>
          <p:cNvPr id="51261" name="Rectangle 61"/>
          <p:cNvSpPr>
            <a:spLocks noChangeArrowheads="1"/>
          </p:cNvSpPr>
          <p:nvPr/>
        </p:nvSpPr>
        <p:spPr bwMode="auto">
          <a:xfrm>
            <a:off x="7118350" y="2874963"/>
            <a:ext cx="1733550" cy="384175"/>
          </a:xfrm>
          <a:prstGeom prst="rect">
            <a:avLst/>
          </a:prstGeom>
          <a:noFill/>
          <a:ln w="38100" cmpd="dbl">
            <a:noFill/>
            <a:miter lim="800000"/>
            <a:headEnd/>
            <a:tailEnd/>
          </a:ln>
          <a:effectLst/>
        </p:spPr>
        <p:txBody>
          <a:bodyPr wrap="none">
            <a:spAutoFit/>
          </a:bodyPr>
          <a:lstStyle/>
          <a:p>
            <a:pPr eaLnBrk="1" hangingPunct="1">
              <a:defRPr/>
            </a:pPr>
            <a:r>
              <a:rPr lang="en-US" altLang="ja-JP">
                <a:solidFill>
                  <a:schemeClr val="tx2"/>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sz="900">
                <a:solidFill>
                  <a:schemeClr val="tx2"/>
                </a:solidFill>
                <a:effectLst>
                  <a:outerShdw blurRad="38100" dist="38100" dir="2700000" algn="tl">
                    <a:srgbClr val="C0C0C0"/>
                  </a:outerShdw>
                </a:effectLst>
                <a:latin typeface="Times New Roman" pitchFamily="18" charset="0"/>
                <a:ea typeface="ＭＳ Ｐゴシック" panose="020B0600070205080204" pitchFamily="50" charset="-128"/>
              </a:rPr>
              <a:t>動作確認ターミナル・アダプタ</a:t>
            </a:r>
          </a:p>
          <a:p>
            <a:pPr eaLnBrk="1" hangingPunct="1">
              <a:defRPr/>
            </a:pPr>
            <a:r>
              <a:rPr lang="ja-JP" altLang="en-US" sz="900">
                <a:solidFill>
                  <a:schemeClr val="tx2"/>
                </a:solidFill>
                <a:effectLst>
                  <a:outerShdw blurRad="38100" dist="38100" dir="2700000" algn="tl">
                    <a:srgbClr val="C0C0C0"/>
                  </a:outerShdw>
                </a:effectLst>
                <a:latin typeface="Times New Roman" pitchFamily="18" charset="0"/>
                <a:ea typeface="ＭＳ Ｐゴシック" panose="020B0600070205080204" pitchFamily="50" charset="-128"/>
              </a:rPr>
              <a:t>　（ＴＡ・別売）</a:t>
            </a:r>
          </a:p>
        </p:txBody>
      </p:sp>
      <p:sp>
        <p:nvSpPr>
          <p:cNvPr id="35871" name="Text Box 62"/>
          <p:cNvSpPr txBox="1">
            <a:spLocks noChangeArrowheads="1"/>
          </p:cNvSpPr>
          <p:nvPr/>
        </p:nvSpPr>
        <p:spPr bwMode="auto">
          <a:xfrm>
            <a:off x="7240588" y="3206751"/>
            <a:ext cx="19431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en-US" altLang="ja-JP" sz="900" dirty="0">
                <a:solidFill>
                  <a:schemeClr val="tx2"/>
                </a:solidFill>
                <a:latin typeface="Times New Roman" pitchFamily="18" charset="0"/>
              </a:rPr>
              <a:t>NTT</a:t>
            </a:r>
          </a:p>
          <a:p>
            <a:pPr eaLnBrk="1" hangingPunct="1"/>
            <a:r>
              <a:rPr lang="en-US" altLang="ja-JP" sz="900" dirty="0">
                <a:solidFill>
                  <a:schemeClr val="tx2"/>
                </a:solidFill>
                <a:latin typeface="Times New Roman" pitchFamily="18" charset="0"/>
              </a:rPr>
              <a:t>  INS</a:t>
            </a:r>
            <a:r>
              <a:rPr lang="ja-JP" altLang="en-US" sz="900" dirty="0">
                <a:solidFill>
                  <a:schemeClr val="tx2"/>
                </a:solidFill>
                <a:latin typeface="Times New Roman" pitchFamily="18" charset="0"/>
              </a:rPr>
              <a:t>メイト </a:t>
            </a:r>
            <a:r>
              <a:rPr lang="en-US" altLang="ja-JP" sz="900" dirty="0">
                <a:solidFill>
                  <a:schemeClr val="tx2"/>
                </a:solidFill>
                <a:latin typeface="Times New Roman" pitchFamily="18" charset="0"/>
              </a:rPr>
              <a:t>V30/V70</a:t>
            </a:r>
            <a:r>
              <a:rPr lang="ja-JP" altLang="en-US" sz="900" dirty="0">
                <a:solidFill>
                  <a:schemeClr val="tx2"/>
                </a:solidFill>
                <a:latin typeface="Times New Roman" pitchFamily="18" charset="0"/>
              </a:rPr>
              <a:t>シリーズ</a:t>
            </a:r>
          </a:p>
          <a:p>
            <a:pPr eaLnBrk="1" hangingPunct="1"/>
            <a:r>
              <a:rPr lang="en-US" altLang="ja-JP" sz="900" dirty="0">
                <a:solidFill>
                  <a:schemeClr val="tx2"/>
                </a:solidFill>
                <a:latin typeface="Times New Roman" pitchFamily="18" charset="0"/>
              </a:rPr>
              <a:t>ALEXON</a:t>
            </a:r>
          </a:p>
          <a:p>
            <a:pPr eaLnBrk="1" hangingPunct="1"/>
            <a:r>
              <a:rPr lang="en-US" altLang="ja-JP" sz="900" dirty="0">
                <a:solidFill>
                  <a:schemeClr val="tx2"/>
                </a:solidFill>
                <a:latin typeface="Times New Roman" pitchFamily="18" charset="0"/>
              </a:rPr>
              <a:t>  TDC200 / TD480 / TD490</a:t>
            </a:r>
          </a:p>
          <a:p>
            <a:pPr eaLnBrk="1" hangingPunct="1"/>
            <a:r>
              <a:rPr lang="en-US" altLang="ja-JP" sz="900" dirty="0">
                <a:solidFill>
                  <a:schemeClr val="tx2"/>
                </a:solidFill>
                <a:latin typeface="Times New Roman" pitchFamily="18" charset="0"/>
              </a:rPr>
              <a:t>NEC</a:t>
            </a:r>
          </a:p>
          <a:p>
            <a:pPr eaLnBrk="1" hangingPunct="1"/>
            <a:r>
              <a:rPr lang="en-US" altLang="ja-JP" sz="900" dirty="0">
                <a:solidFill>
                  <a:schemeClr val="tx2"/>
                </a:solidFill>
                <a:latin typeface="Times New Roman" pitchFamily="18" charset="0"/>
              </a:rPr>
              <a:t>  </a:t>
            </a:r>
            <a:r>
              <a:rPr lang="en-US" altLang="ja-JP" sz="900" dirty="0" err="1">
                <a:solidFill>
                  <a:schemeClr val="tx2"/>
                </a:solidFill>
                <a:latin typeface="Times New Roman" pitchFamily="18" charset="0"/>
              </a:rPr>
              <a:t>AtermIT</a:t>
            </a:r>
            <a:r>
              <a:rPr lang="en-US" altLang="ja-JP" sz="900" dirty="0">
                <a:solidFill>
                  <a:schemeClr val="tx2"/>
                </a:solidFill>
                <a:latin typeface="Times New Roman" pitchFamily="18" charset="0"/>
              </a:rPr>
              <a:t> 21L</a:t>
            </a:r>
          </a:p>
        </p:txBody>
      </p:sp>
      <p:sp>
        <p:nvSpPr>
          <p:cNvPr id="35872" name="Line 63"/>
          <p:cNvSpPr>
            <a:spLocks noChangeShapeType="1"/>
          </p:cNvSpPr>
          <p:nvPr/>
        </p:nvSpPr>
        <p:spPr bwMode="auto">
          <a:xfrm>
            <a:off x="7221538" y="2778125"/>
            <a:ext cx="1754187" cy="158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73" name="Line 71"/>
          <p:cNvSpPr>
            <a:spLocks noChangeShapeType="1"/>
          </p:cNvSpPr>
          <p:nvPr/>
        </p:nvSpPr>
        <p:spPr bwMode="auto">
          <a:xfrm>
            <a:off x="7165975" y="4177705"/>
            <a:ext cx="1754188" cy="158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5874" name="Picture 73" descr="C:\Documents and Settings\taka\Application Data\Microsoft\Media Catalog\Downloaded Clips\cl0\PE01447_.wmf"/>
          <p:cNvSpPr>
            <a:spLocks noChangeAspect="1" noChangeArrowheads="1"/>
          </p:cNvSpPr>
          <p:nvPr/>
        </p:nvSpPr>
        <p:spPr bwMode="auto">
          <a:xfrm>
            <a:off x="7569200" y="436563"/>
            <a:ext cx="11731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pic>
        <p:nvPicPr>
          <p:cNvPr id="35875" name="Picture 1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81675" y="4633913"/>
            <a:ext cx="9715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スライド番号プレースホルダ 2"/>
          <p:cNvSpPr>
            <a:spLocks noGrp="1"/>
          </p:cNvSpPr>
          <p:nvPr>
            <p:ph type="sldNum" sz="quarter" idx="11"/>
          </p:nvPr>
        </p:nvSpPr>
        <p:spPr/>
        <p:txBody>
          <a:bodyPr/>
          <a:lstStyle/>
          <a:p>
            <a:pPr>
              <a:defRPr/>
            </a:pPr>
            <a:r>
              <a:rPr lang="en-US" altLang="ja-JP" dirty="0">
                <a:latin typeface="+mn-lt"/>
                <a:ea typeface="ＭＳ Ｐゴシック" panose="020B0600070205080204" pitchFamily="50" charset="-128"/>
              </a:rPr>
              <a:t>16</a:t>
            </a:r>
          </a:p>
        </p:txBody>
      </p:sp>
      <p:sp>
        <p:nvSpPr>
          <p:cNvPr id="37891" name="Line 5"/>
          <p:cNvSpPr>
            <a:spLocks noChangeShapeType="1"/>
          </p:cNvSpPr>
          <p:nvPr/>
        </p:nvSpPr>
        <p:spPr bwMode="auto">
          <a:xfrm flipH="1">
            <a:off x="1006475" y="3595688"/>
            <a:ext cx="1096963" cy="4762"/>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7892" name="Text Box 7"/>
          <p:cNvSpPr txBox="1">
            <a:spLocks noChangeArrowheads="1"/>
          </p:cNvSpPr>
          <p:nvPr/>
        </p:nvSpPr>
        <p:spPr bwMode="auto">
          <a:xfrm>
            <a:off x="4667250" y="3821113"/>
            <a:ext cx="909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en-US" altLang="ja-JP">
                <a:latin typeface="Times New Roman" pitchFamily="18" charset="0"/>
              </a:rPr>
              <a:t>USB</a:t>
            </a:r>
            <a:endParaRPr kumimoji="0" lang="ja-JP" altLang="en-US">
              <a:latin typeface="Times New Roman" pitchFamily="18" charset="0"/>
            </a:endParaRPr>
          </a:p>
        </p:txBody>
      </p:sp>
      <p:sp>
        <p:nvSpPr>
          <p:cNvPr id="37893" name="Text Box 8"/>
          <p:cNvSpPr txBox="1">
            <a:spLocks noChangeArrowheads="1"/>
          </p:cNvSpPr>
          <p:nvPr/>
        </p:nvSpPr>
        <p:spPr bwMode="auto">
          <a:xfrm>
            <a:off x="2695575" y="3379788"/>
            <a:ext cx="11001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ja-JP" altLang="en-US">
                <a:latin typeface="Times New Roman" pitchFamily="18" charset="0"/>
              </a:rPr>
              <a:t>アナログ回線</a:t>
            </a:r>
          </a:p>
        </p:txBody>
      </p:sp>
      <p:sp>
        <p:nvSpPr>
          <p:cNvPr id="37894" name="Text Box 10"/>
          <p:cNvSpPr txBox="1">
            <a:spLocks noChangeArrowheads="1"/>
          </p:cNvSpPr>
          <p:nvPr/>
        </p:nvSpPr>
        <p:spPr bwMode="auto">
          <a:xfrm>
            <a:off x="4605338" y="4557713"/>
            <a:ext cx="9159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ja-JP" altLang="en-US">
                <a:latin typeface="Times New Roman" pitchFamily="18" charset="0"/>
              </a:rPr>
              <a:t>アナログ回線</a:t>
            </a:r>
          </a:p>
        </p:txBody>
      </p:sp>
      <p:sp>
        <p:nvSpPr>
          <p:cNvPr id="37895" name="Line 11"/>
          <p:cNvSpPr>
            <a:spLocks noChangeShapeType="1"/>
          </p:cNvSpPr>
          <p:nvPr/>
        </p:nvSpPr>
        <p:spPr bwMode="auto">
          <a:xfrm flipH="1">
            <a:off x="2641600" y="3617913"/>
            <a:ext cx="1339850" cy="1587"/>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7896" name="Line 13"/>
          <p:cNvSpPr>
            <a:spLocks noChangeShapeType="1"/>
          </p:cNvSpPr>
          <p:nvPr/>
        </p:nvSpPr>
        <p:spPr bwMode="auto">
          <a:xfrm>
            <a:off x="4259263" y="3771900"/>
            <a:ext cx="1587" cy="11350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7897" name="Line 14"/>
          <p:cNvSpPr>
            <a:spLocks noChangeShapeType="1"/>
          </p:cNvSpPr>
          <p:nvPr/>
        </p:nvSpPr>
        <p:spPr bwMode="auto">
          <a:xfrm>
            <a:off x="4265613" y="4884738"/>
            <a:ext cx="1570037"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7898" name="Text Box 15"/>
          <p:cNvSpPr txBox="1">
            <a:spLocks noChangeArrowheads="1"/>
          </p:cNvSpPr>
          <p:nvPr/>
        </p:nvSpPr>
        <p:spPr bwMode="auto">
          <a:xfrm>
            <a:off x="6178550" y="5195888"/>
            <a:ext cx="5175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ja-JP" altLang="en-US">
                <a:latin typeface="Times New Roman" pitchFamily="18" charset="0"/>
              </a:rPr>
              <a:t>電話</a:t>
            </a:r>
          </a:p>
        </p:txBody>
      </p:sp>
      <p:sp>
        <p:nvSpPr>
          <p:cNvPr id="37899" name="Line 16"/>
          <p:cNvSpPr>
            <a:spLocks noChangeShapeType="1"/>
          </p:cNvSpPr>
          <p:nvPr/>
        </p:nvSpPr>
        <p:spPr bwMode="auto">
          <a:xfrm flipV="1">
            <a:off x="4676775" y="3643313"/>
            <a:ext cx="1654175" cy="1587"/>
          </a:xfrm>
          <a:prstGeom prst="line">
            <a:avLst/>
          </a:prstGeom>
          <a:noFill/>
          <a:ln w="25400">
            <a:solidFill>
              <a:srgbClr val="009900"/>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grpSp>
        <p:nvGrpSpPr>
          <p:cNvPr id="37900" name="Group 38"/>
          <p:cNvGrpSpPr>
            <a:grpSpLocks/>
          </p:cNvGrpSpPr>
          <p:nvPr/>
        </p:nvGrpSpPr>
        <p:grpSpPr bwMode="auto">
          <a:xfrm>
            <a:off x="2103438" y="2768600"/>
            <a:ext cx="536575" cy="1985963"/>
            <a:chOff x="1976" y="1872"/>
            <a:chExt cx="344" cy="1288"/>
          </a:xfrm>
        </p:grpSpPr>
        <p:sp>
          <p:nvSpPr>
            <p:cNvPr id="37922" name="Oval 19"/>
            <p:cNvSpPr>
              <a:spLocks noChangeArrowheads="1"/>
            </p:cNvSpPr>
            <p:nvPr/>
          </p:nvSpPr>
          <p:spPr bwMode="auto">
            <a:xfrm>
              <a:off x="1976" y="1872"/>
              <a:ext cx="344" cy="1288"/>
            </a:xfrm>
            <a:prstGeom prst="ellipse">
              <a:avLst/>
            </a:prstGeom>
            <a:solidFill>
              <a:srgbClr val="C0C0C0"/>
            </a:solidFill>
            <a:ln w="9525">
              <a:solidFill>
                <a:schemeClr val="tx1"/>
              </a:solidFill>
              <a:miter lim="800000"/>
              <a:headEnd/>
              <a:tailEnd/>
            </a:ln>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37923" name="Line 20"/>
            <p:cNvSpPr>
              <a:spLocks noChangeShapeType="1"/>
            </p:cNvSpPr>
            <p:nvPr/>
          </p:nvSpPr>
          <p:spPr bwMode="auto">
            <a:xfrm flipH="1">
              <a:off x="2024" y="2056"/>
              <a:ext cx="240" cy="87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37924" name="Line 21"/>
            <p:cNvSpPr>
              <a:spLocks noChangeShapeType="1"/>
            </p:cNvSpPr>
            <p:nvPr/>
          </p:nvSpPr>
          <p:spPr bwMode="auto">
            <a:xfrm>
              <a:off x="2032" y="2040"/>
              <a:ext cx="240" cy="8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grpSp>
      <p:pic>
        <p:nvPicPr>
          <p:cNvPr id="37901" name="Picture 22" descr="C:\Documents and Settings\taka\Application Data\Microsoft\Media Catalog\Downloaded Clips\cl2\BD07153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88" y="3151188"/>
            <a:ext cx="8128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Line 23"/>
          <p:cNvSpPr>
            <a:spLocks noChangeShapeType="1"/>
          </p:cNvSpPr>
          <p:nvPr/>
        </p:nvSpPr>
        <p:spPr bwMode="auto">
          <a:xfrm flipH="1">
            <a:off x="1381125" y="4384675"/>
            <a:ext cx="771525" cy="520700"/>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7903" name="Line 24"/>
          <p:cNvSpPr>
            <a:spLocks noChangeShapeType="1"/>
          </p:cNvSpPr>
          <p:nvPr/>
        </p:nvSpPr>
        <p:spPr bwMode="auto">
          <a:xfrm flipH="1" flipV="1">
            <a:off x="1181100" y="2301875"/>
            <a:ext cx="996950" cy="750888"/>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pic>
        <p:nvPicPr>
          <p:cNvPr id="37904" name="Picture 25" descr="C:\Documents and Settings\taka\Application Data\Microsoft\Media Catalog\Downloaded Clips\cl0\PE01727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488" y="4454525"/>
            <a:ext cx="9461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26" descr="C:\Documents and Settings\taka\Application Data\Microsoft\Media Catalog\Downloaded Clips\cl0\PE01051_.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788" y="2052638"/>
            <a:ext cx="87471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39" name="Text Box 27"/>
          <p:cNvSpPr txBox="1">
            <a:spLocks noChangeArrowheads="1"/>
          </p:cNvSpPr>
          <p:nvPr/>
        </p:nvSpPr>
        <p:spPr bwMode="auto">
          <a:xfrm>
            <a:off x="1957388" y="925513"/>
            <a:ext cx="3276600" cy="368300"/>
          </a:xfrm>
          <a:prstGeom prst="rect">
            <a:avLst/>
          </a:prstGeom>
          <a:noFill/>
          <a:ln w="9525">
            <a:noFill/>
            <a:miter lim="800000"/>
            <a:headEnd/>
            <a:tailEnd/>
          </a:ln>
          <a:effectLst/>
        </p:spPr>
        <p:txBody>
          <a:bodyPr wrap="none">
            <a:spAutoFit/>
          </a:bodyPr>
          <a:lstStyle/>
          <a:p>
            <a:pPr eaLnBrk="1" hangingPunct="1">
              <a:defRPr/>
            </a:pPr>
            <a:r>
              <a:rPr lang="en-US" altLang="ja-JP" sz="180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sz="180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アナログ回線をご使用の場合</a:t>
            </a:r>
          </a:p>
        </p:txBody>
      </p:sp>
      <p:graphicFrame>
        <p:nvGraphicFramePr>
          <p:cNvPr id="37907" name="Object 3"/>
          <p:cNvGraphicFramePr>
            <a:graphicFrameLocks noChangeAspect="1"/>
          </p:cNvGraphicFramePr>
          <p:nvPr/>
        </p:nvGraphicFramePr>
        <p:xfrm>
          <a:off x="5492750" y="3032125"/>
          <a:ext cx="1187450" cy="971550"/>
        </p:xfrm>
        <a:graphic>
          <a:graphicData uri="http://schemas.openxmlformats.org/presentationml/2006/ole">
            <mc:AlternateContent xmlns:mc="http://schemas.openxmlformats.org/markup-compatibility/2006">
              <mc:Choice xmlns:v="urn:schemas-microsoft-com:vml" Requires="v">
                <p:oleObj spid="_x0000_s37942" name="ｸﾘｯﾌﾟ" r:id="rId7" imgW="4114800" imgH="3246120" progId="">
                  <p:embed/>
                </p:oleObj>
              </mc:Choice>
              <mc:Fallback>
                <p:oleObj name="ｸﾘｯﾌﾟ" r:id="rId7" imgW="4114800" imgH="3246120" progId="">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0" y="3032125"/>
                        <a:ext cx="11874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908" name="Text Box 41"/>
          <p:cNvSpPr txBox="1">
            <a:spLocks noChangeArrowheads="1"/>
          </p:cNvSpPr>
          <p:nvPr/>
        </p:nvSpPr>
        <p:spPr bwMode="auto">
          <a:xfrm>
            <a:off x="3692525" y="3046413"/>
            <a:ext cx="1301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ja-JP" altLang="en-US">
                <a:latin typeface="Times New Roman" pitchFamily="18" charset="0"/>
              </a:rPr>
              <a:t>ナンバーディスプレイアダプタ（専用）</a:t>
            </a:r>
          </a:p>
        </p:txBody>
      </p:sp>
      <p:sp>
        <p:nvSpPr>
          <p:cNvPr id="64559" name="Text Box 47"/>
          <p:cNvSpPr txBox="1">
            <a:spLocks noChangeArrowheads="1"/>
          </p:cNvSpPr>
          <p:nvPr/>
        </p:nvSpPr>
        <p:spPr bwMode="auto">
          <a:xfrm>
            <a:off x="0" y="0"/>
            <a:ext cx="9721850" cy="646113"/>
          </a:xfrm>
          <a:prstGeom prst="rect">
            <a:avLst/>
          </a:prstGeom>
          <a:noFill/>
          <a:ln w="3175">
            <a:noFill/>
            <a:miter lim="800000"/>
            <a:headEnd/>
            <a:tailEnd/>
          </a:ln>
          <a:effectLst/>
        </p:spPr>
        <p:txBody>
          <a:bodyPr>
            <a:spAutoFit/>
          </a:bodyPr>
          <a:lstStyle/>
          <a:p>
            <a:pPr algn="ctr" eaLnBrk="1" hangingPunct="1">
              <a:lnSpc>
                <a:spcPct val="180000"/>
              </a:lnSpc>
              <a:defRPr/>
            </a:pP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見え</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TEL</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君／</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Single』 </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の構成（その２）</a:t>
            </a:r>
            <a:endParaRPr lang="ja-JP"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sp>
        <p:nvSpPr>
          <p:cNvPr id="37910" name="Rectangle 48"/>
          <p:cNvSpPr>
            <a:spLocks noChangeArrowheads="1"/>
          </p:cNvSpPr>
          <p:nvPr/>
        </p:nvSpPr>
        <p:spPr bwMode="auto">
          <a:xfrm>
            <a:off x="7118350" y="2149475"/>
            <a:ext cx="2219325" cy="3265488"/>
          </a:xfrm>
          <a:prstGeom prst="rect">
            <a:avLst/>
          </a:prstGeom>
          <a:solidFill>
            <a:srgbClr val="FFFF99"/>
          </a:solidFill>
          <a:ln w="3175">
            <a:solidFill>
              <a:schemeClr val="tx1"/>
            </a:solidFill>
            <a:miter lim="800000"/>
            <a:headEnd/>
            <a:tailEnd/>
          </a:ln>
          <a:effectLst>
            <a:outerShdw dist="107763" dir="2700000" algn="ctr" rotWithShape="0">
              <a:schemeClr val="bg2"/>
            </a:outerShdw>
          </a:effec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37911" name="Text Box 49"/>
          <p:cNvSpPr txBox="1">
            <a:spLocks noChangeArrowheads="1"/>
          </p:cNvSpPr>
          <p:nvPr/>
        </p:nvSpPr>
        <p:spPr bwMode="auto">
          <a:xfrm>
            <a:off x="7345363" y="2611438"/>
            <a:ext cx="1720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900">
                <a:solidFill>
                  <a:srgbClr val="CC0000"/>
                </a:solidFill>
                <a:latin typeface="Times New Roman" pitchFamily="18" charset="0"/>
              </a:rPr>
              <a:t>アナログ回線</a:t>
            </a:r>
          </a:p>
        </p:txBody>
      </p:sp>
      <p:sp>
        <p:nvSpPr>
          <p:cNvPr id="64562" name="Rectangle 50"/>
          <p:cNvSpPr>
            <a:spLocks noChangeArrowheads="1"/>
          </p:cNvSpPr>
          <p:nvPr/>
        </p:nvSpPr>
        <p:spPr bwMode="auto">
          <a:xfrm>
            <a:off x="7181850" y="2343150"/>
            <a:ext cx="825500" cy="246063"/>
          </a:xfrm>
          <a:prstGeom prst="rect">
            <a:avLst/>
          </a:prstGeom>
          <a:noFill/>
          <a:ln w="38100" cmpd="dbl">
            <a:noFill/>
            <a:miter lim="800000"/>
            <a:headEnd/>
            <a:tailEnd/>
          </a:ln>
          <a:effectLst/>
        </p:spPr>
        <p:txBody>
          <a:bodyPr wrap="none">
            <a:spAutoFit/>
          </a:bodyPr>
          <a:lstStyle/>
          <a:p>
            <a:pPr algn="ctr" eaLnBrk="1" hangingPunct="1">
              <a:defRPr/>
            </a:pPr>
            <a:r>
              <a:rPr lang="en-US" altLang="ja-JP">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適応回線</a:t>
            </a:r>
          </a:p>
        </p:txBody>
      </p:sp>
      <p:sp>
        <p:nvSpPr>
          <p:cNvPr id="64563" name="Rectangle 51"/>
          <p:cNvSpPr>
            <a:spLocks noChangeArrowheads="1"/>
          </p:cNvSpPr>
          <p:nvPr/>
        </p:nvSpPr>
        <p:spPr bwMode="auto">
          <a:xfrm>
            <a:off x="7280275" y="4276725"/>
            <a:ext cx="1779588" cy="246063"/>
          </a:xfrm>
          <a:prstGeom prst="rect">
            <a:avLst/>
          </a:prstGeom>
          <a:noFill/>
          <a:ln w="38100" cmpd="dbl">
            <a:noFill/>
            <a:miter lim="800000"/>
            <a:headEnd/>
            <a:tailEnd/>
          </a:ln>
          <a:effectLst/>
        </p:spPr>
        <p:txBody>
          <a:bodyPr wrap="none">
            <a:spAutoFit/>
          </a:bodyPr>
          <a:lstStyle/>
          <a:p>
            <a:pPr eaLnBrk="1" hangingPunct="1">
              <a:defRPr/>
            </a:pPr>
            <a:r>
              <a:rPr lang="en-US" altLang="ja-JP"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アダプタ・パソコン間の接続</a:t>
            </a:r>
          </a:p>
        </p:txBody>
      </p:sp>
      <p:sp>
        <p:nvSpPr>
          <p:cNvPr id="37914" name="Text Box 52"/>
          <p:cNvSpPr txBox="1">
            <a:spLocks noChangeArrowheads="1"/>
          </p:cNvSpPr>
          <p:nvPr/>
        </p:nvSpPr>
        <p:spPr bwMode="auto">
          <a:xfrm>
            <a:off x="7412038" y="4554538"/>
            <a:ext cx="17192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en-US" altLang="ja-JP" sz="900">
                <a:solidFill>
                  <a:srgbClr val="CC0000"/>
                </a:solidFill>
                <a:latin typeface="Times New Roman" pitchFamily="18" charset="0"/>
              </a:rPr>
              <a:t>USB</a:t>
            </a:r>
            <a:endParaRPr lang="ja-JP" altLang="en-US" sz="900">
              <a:solidFill>
                <a:srgbClr val="CC0000"/>
              </a:solidFill>
              <a:latin typeface="Times New Roman" pitchFamily="18" charset="0"/>
            </a:endParaRPr>
          </a:p>
        </p:txBody>
      </p:sp>
      <p:sp>
        <p:nvSpPr>
          <p:cNvPr id="64565" name="Rectangle 53"/>
          <p:cNvSpPr>
            <a:spLocks noChangeArrowheads="1"/>
          </p:cNvSpPr>
          <p:nvPr/>
        </p:nvSpPr>
        <p:spPr bwMode="auto">
          <a:xfrm>
            <a:off x="7243763" y="3176588"/>
            <a:ext cx="900112" cy="522287"/>
          </a:xfrm>
          <a:prstGeom prst="rect">
            <a:avLst/>
          </a:prstGeom>
          <a:noFill/>
          <a:ln w="38100" cmpd="dbl">
            <a:noFill/>
            <a:miter lim="800000"/>
            <a:headEnd/>
            <a:tailEnd/>
          </a:ln>
          <a:effectLst/>
        </p:spPr>
        <p:txBody>
          <a:bodyPr wrap="none">
            <a:spAutoFit/>
          </a:bodyPr>
          <a:lstStyle/>
          <a:p>
            <a:pPr eaLnBrk="1" hangingPunct="1">
              <a:defRPr/>
            </a:pPr>
            <a:r>
              <a:rPr lang="en-US" altLang="ja-JP">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sz="90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ＣＴＩアダプタ</a:t>
            </a:r>
          </a:p>
          <a:p>
            <a:pPr eaLnBrk="1" hangingPunct="1">
              <a:defRPr/>
            </a:pPr>
            <a:endParaRPr lang="ja-JP" altLang="en-US" sz="90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endParaRPr>
          </a:p>
          <a:p>
            <a:pPr eaLnBrk="1" hangingPunct="1">
              <a:defRPr/>
            </a:pPr>
            <a:r>
              <a:rPr lang="ja-JP" altLang="en-US" sz="90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　</a:t>
            </a:r>
          </a:p>
        </p:txBody>
      </p:sp>
      <p:sp>
        <p:nvSpPr>
          <p:cNvPr id="37916" name="Line 55"/>
          <p:cNvSpPr>
            <a:spLocks noChangeShapeType="1"/>
          </p:cNvSpPr>
          <p:nvPr/>
        </p:nvSpPr>
        <p:spPr bwMode="auto">
          <a:xfrm>
            <a:off x="7251700" y="2935288"/>
            <a:ext cx="1755775" cy="158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7917" name="Line 56"/>
          <p:cNvSpPr>
            <a:spLocks noChangeShapeType="1"/>
          </p:cNvSpPr>
          <p:nvPr/>
        </p:nvSpPr>
        <p:spPr bwMode="auto">
          <a:xfrm>
            <a:off x="7251700" y="4129088"/>
            <a:ext cx="1755775" cy="158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pic>
        <p:nvPicPr>
          <p:cNvPr id="37918" name="Picture 57" descr="C:\Documents and Settings\taka\Application Data\Microsoft\Media Catalog\Downloaded Clips\cl0\BS01147_.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99400" y="592138"/>
            <a:ext cx="95885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Text Box 59"/>
          <p:cNvSpPr txBox="1">
            <a:spLocks noChangeArrowheads="1"/>
          </p:cNvSpPr>
          <p:nvPr/>
        </p:nvSpPr>
        <p:spPr bwMode="auto">
          <a:xfrm>
            <a:off x="7318375" y="3444875"/>
            <a:ext cx="18319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900">
                <a:solidFill>
                  <a:srgbClr val="CC0000"/>
                </a:solidFill>
                <a:latin typeface="Times New Roman" pitchFamily="18" charset="0"/>
              </a:rPr>
              <a:t>専用アダプタ（パッケージに含む）</a:t>
            </a:r>
          </a:p>
        </p:txBody>
      </p:sp>
      <p:pic>
        <p:nvPicPr>
          <p:cNvPr id="37920" name="Picture 60" descr="C:\Documents and Settings\simamura.SUCC\デスクトップ\PC1.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32238" y="3319463"/>
            <a:ext cx="69373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1" name="Picture 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1525" y="4587875"/>
            <a:ext cx="973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スライド番号プレースホルダ 2"/>
          <p:cNvSpPr>
            <a:spLocks noGrp="1"/>
          </p:cNvSpPr>
          <p:nvPr>
            <p:ph type="sldNum" sz="quarter" idx="11"/>
          </p:nvPr>
        </p:nvSpPr>
        <p:spPr/>
        <p:txBody>
          <a:bodyPr/>
          <a:lstStyle/>
          <a:p>
            <a:pPr>
              <a:defRPr/>
            </a:pPr>
            <a:r>
              <a:rPr lang="en-US" altLang="ja-JP" dirty="0">
                <a:latin typeface="+mn-lt"/>
                <a:ea typeface="ＭＳ Ｐゴシック" panose="020B0600070205080204" pitchFamily="50" charset="-128"/>
              </a:rPr>
              <a:t>19</a:t>
            </a:r>
          </a:p>
        </p:txBody>
      </p:sp>
      <p:sp>
        <p:nvSpPr>
          <p:cNvPr id="44035" name="Line 9221"/>
          <p:cNvSpPr>
            <a:spLocks noChangeShapeType="1"/>
          </p:cNvSpPr>
          <p:nvPr/>
        </p:nvSpPr>
        <p:spPr bwMode="auto">
          <a:xfrm flipH="1">
            <a:off x="1006475" y="3900488"/>
            <a:ext cx="1096963" cy="4762"/>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44036" name="Text Box 9222"/>
          <p:cNvSpPr txBox="1">
            <a:spLocks noChangeArrowheads="1"/>
          </p:cNvSpPr>
          <p:nvPr/>
        </p:nvSpPr>
        <p:spPr bwMode="auto">
          <a:xfrm>
            <a:off x="4505325" y="4125913"/>
            <a:ext cx="10715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en-US" altLang="ja-JP">
                <a:latin typeface="Times New Roman" pitchFamily="18" charset="0"/>
              </a:rPr>
              <a:t>Ethernet(LAN)</a:t>
            </a:r>
          </a:p>
        </p:txBody>
      </p:sp>
      <p:sp>
        <p:nvSpPr>
          <p:cNvPr id="44037" name="Text Box 9223"/>
          <p:cNvSpPr txBox="1">
            <a:spLocks noChangeArrowheads="1"/>
          </p:cNvSpPr>
          <p:nvPr/>
        </p:nvSpPr>
        <p:spPr bwMode="auto">
          <a:xfrm>
            <a:off x="2611438" y="3509963"/>
            <a:ext cx="1370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ja-JP" altLang="en-US">
                <a:latin typeface="Times New Roman" pitchFamily="18" charset="0"/>
              </a:rPr>
              <a:t>フレッツ光ネクスト回線</a:t>
            </a:r>
          </a:p>
        </p:txBody>
      </p:sp>
      <p:sp>
        <p:nvSpPr>
          <p:cNvPr id="44038" name="Text Box 9224"/>
          <p:cNvSpPr txBox="1">
            <a:spLocks noChangeArrowheads="1"/>
          </p:cNvSpPr>
          <p:nvPr/>
        </p:nvSpPr>
        <p:spPr bwMode="auto">
          <a:xfrm>
            <a:off x="4605338" y="4862513"/>
            <a:ext cx="9159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ja-JP" altLang="en-US">
                <a:latin typeface="Times New Roman" pitchFamily="18" charset="0"/>
              </a:rPr>
              <a:t>アナログ回線</a:t>
            </a:r>
          </a:p>
        </p:txBody>
      </p:sp>
      <p:sp>
        <p:nvSpPr>
          <p:cNvPr id="44039" name="Line 9225"/>
          <p:cNvSpPr>
            <a:spLocks noChangeShapeType="1"/>
          </p:cNvSpPr>
          <p:nvPr/>
        </p:nvSpPr>
        <p:spPr bwMode="auto">
          <a:xfrm flipH="1">
            <a:off x="2641600" y="3922713"/>
            <a:ext cx="1339850" cy="1587"/>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44040" name="Line 9227"/>
          <p:cNvSpPr>
            <a:spLocks noChangeShapeType="1"/>
          </p:cNvSpPr>
          <p:nvPr/>
        </p:nvSpPr>
        <p:spPr bwMode="auto">
          <a:xfrm>
            <a:off x="4259263" y="4076700"/>
            <a:ext cx="1587" cy="11350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44041" name="Line 9228"/>
          <p:cNvSpPr>
            <a:spLocks noChangeShapeType="1"/>
          </p:cNvSpPr>
          <p:nvPr/>
        </p:nvSpPr>
        <p:spPr bwMode="auto">
          <a:xfrm>
            <a:off x="4265613" y="5189538"/>
            <a:ext cx="1570037"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44042" name="Text Box 9229"/>
          <p:cNvSpPr txBox="1">
            <a:spLocks noChangeArrowheads="1"/>
          </p:cNvSpPr>
          <p:nvPr/>
        </p:nvSpPr>
        <p:spPr bwMode="auto">
          <a:xfrm>
            <a:off x="6134100" y="5432425"/>
            <a:ext cx="517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ja-JP" altLang="en-US">
                <a:latin typeface="Times New Roman" pitchFamily="18" charset="0"/>
              </a:rPr>
              <a:t>電話</a:t>
            </a:r>
          </a:p>
        </p:txBody>
      </p:sp>
      <p:sp>
        <p:nvSpPr>
          <p:cNvPr id="44043" name="Line 9230"/>
          <p:cNvSpPr>
            <a:spLocks noChangeShapeType="1"/>
          </p:cNvSpPr>
          <p:nvPr/>
        </p:nvSpPr>
        <p:spPr bwMode="auto">
          <a:xfrm flipV="1">
            <a:off x="4676775" y="3921125"/>
            <a:ext cx="1654175" cy="158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grpSp>
        <p:nvGrpSpPr>
          <p:cNvPr id="44044" name="Group 9231"/>
          <p:cNvGrpSpPr>
            <a:grpSpLocks/>
          </p:cNvGrpSpPr>
          <p:nvPr/>
        </p:nvGrpSpPr>
        <p:grpSpPr bwMode="auto">
          <a:xfrm>
            <a:off x="2103438" y="3074988"/>
            <a:ext cx="536575" cy="1985962"/>
            <a:chOff x="1976" y="1872"/>
            <a:chExt cx="344" cy="1288"/>
          </a:xfrm>
        </p:grpSpPr>
        <p:sp>
          <p:nvSpPr>
            <p:cNvPr id="44067" name="Oval 9232"/>
            <p:cNvSpPr>
              <a:spLocks noChangeArrowheads="1"/>
            </p:cNvSpPr>
            <p:nvPr/>
          </p:nvSpPr>
          <p:spPr bwMode="auto">
            <a:xfrm>
              <a:off x="1976" y="1872"/>
              <a:ext cx="344" cy="1288"/>
            </a:xfrm>
            <a:prstGeom prst="ellipse">
              <a:avLst/>
            </a:prstGeom>
            <a:solidFill>
              <a:srgbClr val="C0C0C0"/>
            </a:solidFill>
            <a:ln w="9525">
              <a:solidFill>
                <a:schemeClr val="tx1"/>
              </a:solidFill>
              <a:miter lim="800000"/>
              <a:headEnd/>
              <a:tailEnd/>
            </a:ln>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44068" name="Line 9233"/>
            <p:cNvSpPr>
              <a:spLocks noChangeShapeType="1"/>
            </p:cNvSpPr>
            <p:nvPr/>
          </p:nvSpPr>
          <p:spPr bwMode="auto">
            <a:xfrm flipH="1">
              <a:off x="2024" y="2056"/>
              <a:ext cx="240" cy="87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44069" name="Line 9234"/>
            <p:cNvSpPr>
              <a:spLocks noChangeShapeType="1"/>
            </p:cNvSpPr>
            <p:nvPr/>
          </p:nvSpPr>
          <p:spPr bwMode="auto">
            <a:xfrm>
              <a:off x="2032" y="2040"/>
              <a:ext cx="240" cy="8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grpSp>
      <p:pic>
        <p:nvPicPr>
          <p:cNvPr id="44045" name="Picture 9235" descr="C:\Documents and Settings\taka\Application Data\Microsoft\Media Catalog\Downloaded Clips\cl2\BD07153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88" y="3457575"/>
            <a:ext cx="8128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6" name="Line 9236"/>
          <p:cNvSpPr>
            <a:spLocks noChangeShapeType="1"/>
          </p:cNvSpPr>
          <p:nvPr/>
        </p:nvSpPr>
        <p:spPr bwMode="auto">
          <a:xfrm flipH="1">
            <a:off x="1381125" y="4691063"/>
            <a:ext cx="771525" cy="519112"/>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44047" name="Line 9237"/>
          <p:cNvSpPr>
            <a:spLocks noChangeShapeType="1"/>
          </p:cNvSpPr>
          <p:nvPr/>
        </p:nvSpPr>
        <p:spPr bwMode="auto">
          <a:xfrm flipH="1" flipV="1">
            <a:off x="1181100" y="2606675"/>
            <a:ext cx="996950" cy="750888"/>
          </a:xfrm>
          <a:prstGeom prst="line">
            <a:avLst/>
          </a:prstGeom>
          <a:noFill/>
          <a:ln w="25400">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pic>
        <p:nvPicPr>
          <p:cNvPr id="44048" name="Picture 9238" descr="C:\Documents and Settings\taka\Application Data\Microsoft\Media Catalog\Downloaded Clips\cl0\PE01727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488" y="4759325"/>
            <a:ext cx="946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9239" descr="C:\Documents and Settings\taka\Application Data\Microsoft\Media Catalog\Downloaded Clips\cl0\PE01051_.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788" y="2357438"/>
            <a:ext cx="87471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4" name="Text Box 9240"/>
          <p:cNvSpPr txBox="1">
            <a:spLocks noChangeArrowheads="1"/>
          </p:cNvSpPr>
          <p:nvPr/>
        </p:nvSpPr>
        <p:spPr bwMode="auto">
          <a:xfrm>
            <a:off x="1957388" y="925513"/>
            <a:ext cx="6229350" cy="368300"/>
          </a:xfrm>
          <a:prstGeom prst="rect">
            <a:avLst/>
          </a:prstGeom>
          <a:noFill/>
          <a:ln w="9525">
            <a:noFill/>
            <a:miter lim="800000"/>
            <a:headEnd/>
            <a:tailEnd/>
          </a:ln>
          <a:effectLst/>
        </p:spPr>
        <p:txBody>
          <a:bodyPr wrap="none">
            <a:spAutoFit/>
          </a:bodyPr>
          <a:lstStyle/>
          <a:p>
            <a:pPr eaLnBrk="1" hangingPunct="1">
              <a:defRPr/>
            </a:pPr>
            <a:r>
              <a:rPr lang="en-US" altLang="ja-JP" sz="1800"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 NTT</a:t>
            </a:r>
            <a:r>
              <a:rPr lang="ja-JP" altLang="en-US" sz="1800"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東西のひかり電話（フレッツ光ネクスト）をご使用の場合</a:t>
            </a:r>
          </a:p>
        </p:txBody>
      </p:sp>
      <p:graphicFrame>
        <p:nvGraphicFramePr>
          <p:cNvPr id="44051" name="Object 3"/>
          <p:cNvGraphicFramePr>
            <a:graphicFrameLocks noChangeAspect="1"/>
          </p:cNvGraphicFramePr>
          <p:nvPr/>
        </p:nvGraphicFramePr>
        <p:xfrm>
          <a:off x="5492750" y="3336925"/>
          <a:ext cx="1187450" cy="973138"/>
        </p:xfrm>
        <a:graphic>
          <a:graphicData uri="http://schemas.openxmlformats.org/presentationml/2006/ole">
            <mc:AlternateContent xmlns:mc="http://schemas.openxmlformats.org/markup-compatibility/2006">
              <mc:Choice xmlns:v="urn:schemas-microsoft-com:vml" Requires="v">
                <p:oleObj spid="_x0000_s44087" name="ｸﾘｯﾌﾟ" r:id="rId7" imgW="4114800" imgH="3246120" progId="">
                  <p:embed/>
                </p:oleObj>
              </mc:Choice>
              <mc:Fallback>
                <p:oleObj name="ｸﾘｯﾌﾟ" r:id="rId7" imgW="4114800" imgH="3246120" progId="">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0" y="3336925"/>
                        <a:ext cx="118745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52" name="Text Box 9248"/>
          <p:cNvSpPr txBox="1">
            <a:spLocks noChangeArrowheads="1"/>
          </p:cNvSpPr>
          <p:nvPr/>
        </p:nvSpPr>
        <p:spPr bwMode="auto">
          <a:xfrm>
            <a:off x="0" y="0"/>
            <a:ext cx="9721850" cy="646113"/>
          </a:xfrm>
          <a:prstGeom prst="rect">
            <a:avLst/>
          </a:prstGeom>
          <a:noFill/>
          <a:ln w="3175">
            <a:noFill/>
            <a:miter lim="800000"/>
            <a:headEnd/>
            <a:tailEnd/>
          </a:ln>
          <a:effectLst/>
        </p:spPr>
        <p:txBody>
          <a:bodyPr>
            <a:spAutoFit/>
          </a:bodyPr>
          <a:lstStyle/>
          <a:p>
            <a:pPr algn="ctr" eaLnBrk="1" hangingPunct="1">
              <a:lnSpc>
                <a:spcPct val="180000"/>
              </a:lnSpc>
              <a:defRPr/>
            </a:pP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見え</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TEL</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君／</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Single』 </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の構成（その３）</a:t>
            </a:r>
            <a:endParaRPr lang="ja-JP"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sp>
        <p:nvSpPr>
          <p:cNvPr id="44053" name="Rectangle 9250"/>
          <p:cNvSpPr>
            <a:spLocks noChangeArrowheads="1"/>
          </p:cNvSpPr>
          <p:nvPr/>
        </p:nvSpPr>
        <p:spPr bwMode="auto">
          <a:xfrm>
            <a:off x="7118350" y="2149475"/>
            <a:ext cx="2219325" cy="3192463"/>
          </a:xfrm>
          <a:prstGeom prst="rect">
            <a:avLst/>
          </a:prstGeom>
          <a:solidFill>
            <a:srgbClr val="FFFF99"/>
          </a:solidFill>
          <a:ln w="3175">
            <a:solidFill>
              <a:schemeClr val="tx1"/>
            </a:solidFill>
            <a:miter lim="800000"/>
            <a:headEnd/>
            <a:tailEnd/>
          </a:ln>
          <a:effectLst>
            <a:outerShdw dist="107763" dir="2700000" algn="ctr" rotWithShape="0">
              <a:schemeClr val="bg2"/>
            </a:outerShdw>
          </a:effec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44054" name="Text Box 9251"/>
          <p:cNvSpPr txBox="1">
            <a:spLocks noChangeArrowheads="1"/>
          </p:cNvSpPr>
          <p:nvPr/>
        </p:nvSpPr>
        <p:spPr bwMode="auto">
          <a:xfrm>
            <a:off x="7345363" y="2611438"/>
            <a:ext cx="1720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900">
                <a:solidFill>
                  <a:srgbClr val="CC0000"/>
                </a:solidFill>
                <a:latin typeface="Times New Roman" pitchFamily="18" charset="0"/>
              </a:rPr>
              <a:t>ひかり電話（フレッツ光ネクスト）</a:t>
            </a:r>
          </a:p>
        </p:txBody>
      </p:sp>
      <p:sp>
        <p:nvSpPr>
          <p:cNvPr id="81956" name="Rectangle 9252"/>
          <p:cNvSpPr>
            <a:spLocks noChangeArrowheads="1"/>
          </p:cNvSpPr>
          <p:nvPr/>
        </p:nvSpPr>
        <p:spPr bwMode="auto">
          <a:xfrm>
            <a:off x="7185025" y="2343150"/>
            <a:ext cx="954088" cy="246063"/>
          </a:xfrm>
          <a:prstGeom prst="rect">
            <a:avLst/>
          </a:prstGeom>
          <a:noFill/>
          <a:ln w="38100" cmpd="dbl">
            <a:noFill/>
            <a:miter lim="800000"/>
            <a:headEnd/>
            <a:tailEnd/>
          </a:ln>
          <a:effectLst/>
        </p:spPr>
        <p:txBody>
          <a:bodyPr wrap="none">
            <a:spAutoFit/>
          </a:bodyPr>
          <a:lstStyle/>
          <a:p>
            <a:pPr algn="ctr" eaLnBrk="1" hangingPunct="1">
              <a:defRPr/>
            </a:pPr>
            <a:r>
              <a:rPr lang="en-US" altLang="ja-JP"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適応回線</a:t>
            </a:r>
            <a:r>
              <a:rPr lang="en-US" altLang="ja-JP"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a:t>
            </a:r>
            <a:endParaRPr lang="ja-JP" altLang="en-US"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endParaRPr>
          </a:p>
        </p:txBody>
      </p:sp>
      <p:sp>
        <p:nvSpPr>
          <p:cNvPr id="81957" name="Rectangle 9253"/>
          <p:cNvSpPr>
            <a:spLocks noChangeArrowheads="1"/>
          </p:cNvSpPr>
          <p:nvPr/>
        </p:nvSpPr>
        <p:spPr bwMode="auto">
          <a:xfrm>
            <a:off x="7280275" y="4276725"/>
            <a:ext cx="1684338" cy="246063"/>
          </a:xfrm>
          <a:prstGeom prst="rect">
            <a:avLst/>
          </a:prstGeom>
          <a:noFill/>
          <a:ln w="38100" cmpd="dbl">
            <a:noFill/>
            <a:miter lim="800000"/>
            <a:headEnd/>
            <a:tailEnd/>
          </a:ln>
          <a:effectLst/>
        </p:spPr>
        <p:txBody>
          <a:bodyPr wrap="none">
            <a:spAutoFit/>
          </a:bodyPr>
          <a:lstStyle/>
          <a:p>
            <a:pPr eaLnBrk="1" hangingPunct="1">
              <a:defRPr/>
            </a:pPr>
            <a:r>
              <a:rPr lang="en-US" altLang="ja-JP"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ルータ・パソコン間の接続</a:t>
            </a:r>
          </a:p>
        </p:txBody>
      </p:sp>
      <p:sp>
        <p:nvSpPr>
          <p:cNvPr id="44057" name="Text Box 9254"/>
          <p:cNvSpPr txBox="1">
            <a:spLocks noChangeArrowheads="1"/>
          </p:cNvSpPr>
          <p:nvPr/>
        </p:nvSpPr>
        <p:spPr bwMode="auto">
          <a:xfrm>
            <a:off x="7412038" y="4425950"/>
            <a:ext cx="17192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en-US" altLang="ja-JP" sz="900">
                <a:solidFill>
                  <a:srgbClr val="CC0000"/>
                </a:solidFill>
                <a:latin typeface="Times New Roman" pitchFamily="18" charset="0"/>
              </a:rPr>
              <a:t>LAN</a:t>
            </a:r>
            <a:endParaRPr lang="ja-JP" altLang="en-US" sz="900">
              <a:solidFill>
                <a:srgbClr val="CC0000"/>
              </a:solidFill>
              <a:latin typeface="Times New Roman" pitchFamily="18" charset="0"/>
            </a:endParaRPr>
          </a:p>
        </p:txBody>
      </p:sp>
      <p:sp>
        <p:nvSpPr>
          <p:cNvPr id="44058" name="Line 9256"/>
          <p:cNvSpPr>
            <a:spLocks noChangeShapeType="1"/>
          </p:cNvSpPr>
          <p:nvPr/>
        </p:nvSpPr>
        <p:spPr bwMode="auto">
          <a:xfrm>
            <a:off x="7251700" y="2944813"/>
            <a:ext cx="1755775" cy="158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059" name="Line 9257"/>
          <p:cNvSpPr>
            <a:spLocks noChangeShapeType="1"/>
          </p:cNvSpPr>
          <p:nvPr/>
        </p:nvSpPr>
        <p:spPr bwMode="auto">
          <a:xfrm>
            <a:off x="7251700" y="4129088"/>
            <a:ext cx="1755775" cy="158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pic>
        <p:nvPicPr>
          <p:cNvPr id="44060" name="Picture 9258" descr="C:\Documents and Settings\taka\Application Data\Microsoft\Media Catalog\Downloaded Clips\cl0\BS01147_.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83538" y="592138"/>
            <a:ext cx="95885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1" name="Picture 92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7863" y="4852988"/>
            <a:ext cx="9731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44062"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7650" y="3376613"/>
            <a:ext cx="4476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3" name="Text Box 3082"/>
          <p:cNvSpPr txBox="1">
            <a:spLocks noChangeArrowheads="1"/>
          </p:cNvSpPr>
          <p:nvPr/>
        </p:nvSpPr>
        <p:spPr bwMode="auto">
          <a:xfrm>
            <a:off x="3767138" y="2933700"/>
            <a:ext cx="1281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ja-JP" altLang="en-US">
                <a:latin typeface="Times New Roman" pitchFamily="18" charset="0"/>
              </a:rPr>
              <a:t>ひかり電話ルータ</a:t>
            </a:r>
            <a:endParaRPr kumimoji="0" lang="en-US" altLang="ja-JP">
              <a:latin typeface="Times New Roman" pitchFamily="18" charset="0"/>
            </a:endParaRPr>
          </a:p>
          <a:p>
            <a:r>
              <a:rPr kumimoji="0" lang="ja-JP" altLang="en-US">
                <a:latin typeface="Times New Roman" pitchFamily="18" charset="0"/>
              </a:rPr>
              <a:t>（</a:t>
            </a:r>
            <a:r>
              <a:rPr kumimoji="0" lang="en-US" altLang="ja-JP">
                <a:latin typeface="Times New Roman" pitchFamily="18" charset="0"/>
              </a:rPr>
              <a:t>NTT</a:t>
            </a:r>
            <a:r>
              <a:rPr kumimoji="0" lang="ja-JP" altLang="en-US">
                <a:latin typeface="Times New Roman" pitchFamily="18" charset="0"/>
              </a:rPr>
              <a:t>よりレンタル）</a:t>
            </a:r>
          </a:p>
        </p:txBody>
      </p:sp>
      <p:sp>
        <p:nvSpPr>
          <p:cNvPr id="44064" name="Text Box 24"/>
          <p:cNvSpPr txBox="1">
            <a:spLocks noChangeArrowheads="1"/>
          </p:cNvSpPr>
          <p:nvPr/>
        </p:nvSpPr>
        <p:spPr bwMode="auto">
          <a:xfrm>
            <a:off x="517525" y="6043613"/>
            <a:ext cx="72882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en-US" altLang="ja-JP" sz="800"/>
              <a:t>※</a:t>
            </a:r>
            <a:r>
              <a:rPr lang="ja-JP" altLang="en-US" sz="800"/>
              <a:t>その他</a:t>
            </a:r>
            <a:r>
              <a:rPr lang="en-US" altLang="ja-JP" sz="800"/>
              <a:t>IP</a:t>
            </a:r>
            <a:r>
              <a:rPr lang="ja-JP" altLang="en-US" sz="800"/>
              <a:t>電話をご使用の場合はお問い合わせください。</a:t>
            </a:r>
          </a:p>
        </p:txBody>
      </p:sp>
      <p:sp>
        <p:nvSpPr>
          <p:cNvPr id="39" name="Rectangle 53"/>
          <p:cNvSpPr>
            <a:spLocks noChangeArrowheads="1"/>
          </p:cNvSpPr>
          <p:nvPr/>
        </p:nvSpPr>
        <p:spPr bwMode="auto">
          <a:xfrm>
            <a:off x="7243763" y="3176588"/>
            <a:ext cx="1174750" cy="522287"/>
          </a:xfrm>
          <a:prstGeom prst="rect">
            <a:avLst/>
          </a:prstGeom>
          <a:noFill/>
          <a:ln w="38100" cmpd="dbl">
            <a:noFill/>
            <a:miter lim="800000"/>
            <a:headEnd/>
            <a:tailEnd/>
          </a:ln>
          <a:effectLst/>
        </p:spPr>
        <p:txBody>
          <a:bodyPr wrap="none">
            <a:spAutoFit/>
          </a:bodyPr>
          <a:lstStyle/>
          <a:p>
            <a:pPr eaLnBrk="1" hangingPunct="1">
              <a:defRPr/>
            </a:pPr>
            <a:r>
              <a:rPr lang="en-US" altLang="ja-JP"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動作確認ルータ</a:t>
            </a:r>
            <a:endParaRPr lang="ja-JP" altLang="en-US" sz="900"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endParaRPr>
          </a:p>
          <a:p>
            <a:pPr eaLnBrk="1" hangingPunct="1">
              <a:defRPr/>
            </a:pPr>
            <a:endParaRPr lang="ja-JP" altLang="en-US" sz="900"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endParaRPr>
          </a:p>
          <a:p>
            <a:pPr eaLnBrk="1" hangingPunct="1">
              <a:defRPr/>
            </a:pPr>
            <a:r>
              <a:rPr lang="ja-JP" altLang="en-US" sz="900"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　</a:t>
            </a:r>
          </a:p>
        </p:txBody>
      </p:sp>
      <p:sp>
        <p:nvSpPr>
          <p:cNvPr id="44066" name="Text Box 59"/>
          <p:cNvSpPr txBox="1">
            <a:spLocks noChangeArrowheads="1"/>
          </p:cNvSpPr>
          <p:nvPr/>
        </p:nvSpPr>
        <p:spPr bwMode="auto">
          <a:xfrm>
            <a:off x="7318375" y="3380146"/>
            <a:ext cx="1831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en-US" altLang="ja-JP" sz="900" dirty="0">
                <a:solidFill>
                  <a:srgbClr val="CC0000"/>
                </a:solidFill>
                <a:latin typeface="Times New Roman" pitchFamily="18" charset="0"/>
              </a:rPr>
              <a:t>PR-S300</a:t>
            </a:r>
            <a:r>
              <a:rPr lang="ja-JP" altLang="en-US" sz="900" dirty="0">
                <a:solidFill>
                  <a:srgbClr val="CC0000"/>
                </a:solidFill>
                <a:latin typeface="Times New Roman" pitchFamily="18" charset="0"/>
              </a:rPr>
              <a:t>シリーズ</a:t>
            </a:r>
          </a:p>
          <a:p>
            <a:pPr eaLnBrk="1" hangingPunct="1"/>
            <a:r>
              <a:rPr lang="en-US" altLang="ja-JP" sz="900" dirty="0">
                <a:solidFill>
                  <a:srgbClr val="CC0000"/>
                </a:solidFill>
                <a:latin typeface="Times New Roman" pitchFamily="18" charset="0"/>
              </a:rPr>
              <a:t>PR-400</a:t>
            </a:r>
            <a:r>
              <a:rPr lang="ja-JP" altLang="en-US" sz="900" dirty="0">
                <a:solidFill>
                  <a:srgbClr val="CC0000"/>
                </a:solidFill>
                <a:latin typeface="Times New Roman" pitchFamily="18" charset="0"/>
              </a:rPr>
              <a:t>シリーズ</a:t>
            </a:r>
          </a:p>
          <a:p>
            <a:pPr eaLnBrk="1" hangingPunct="1"/>
            <a:r>
              <a:rPr lang="en-US" altLang="ja-JP" sz="900" dirty="0">
                <a:solidFill>
                  <a:srgbClr val="CC0000"/>
                </a:solidFill>
                <a:latin typeface="Times New Roman" pitchFamily="18" charset="0"/>
              </a:rPr>
              <a:t>PR-500</a:t>
            </a:r>
            <a:r>
              <a:rPr lang="ja-JP" altLang="en-US" sz="900" dirty="0">
                <a:solidFill>
                  <a:srgbClr val="CC0000"/>
                </a:solidFill>
                <a:latin typeface="Times New Roman" pitchFamily="18" charset="0"/>
              </a:rPr>
              <a:t>シリーズ</a:t>
            </a:r>
            <a:endParaRPr lang="en-US" altLang="ja-JP" sz="900" dirty="0">
              <a:solidFill>
                <a:srgbClr val="CC0000"/>
              </a:solidFill>
              <a:latin typeface="Times New Roman" pitchFamily="18" charset="0"/>
            </a:endParaRPr>
          </a:p>
          <a:p>
            <a:pPr eaLnBrk="1" hangingPunct="1"/>
            <a:r>
              <a:rPr lang="ja-JP" altLang="en-US" sz="900" dirty="0">
                <a:solidFill>
                  <a:srgbClr val="CC0000"/>
                </a:solidFill>
                <a:latin typeface="Times New Roman" pitchFamily="18" charset="0"/>
              </a:rPr>
              <a:t>（</a:t>
            </a:r>
            <a:r>
              <a:rPr lang="en-US" altLang="ja-JP" sz="900" dirty="0">
                <a:solidFill>
                  <a:srgbClr val="CC0000"/>
                </a:solidFill>
                <a:latin typeface="Times New Roman" pitchFamily="18" charset="0"/>
              </a:rPr>
              <a:t>2021</a:t>
            </a:r>
            <a:r>
              <a:rPr lang="ja-JP" altLang="en-US" sz="900" dirty="0">
                <a:solidFill>
                  <a:srgbClr val="CC0000"/>
                </a:solidFill>
                <a:latin typeface="Times New Roman" pitchFamily="18" charset="0"/>
              </a:rPr>
              <a:t>年</a:t>
            </a:r>
            <a:r>
              <a:rPr lang="en-US" altLang="ja-JP" sz="900" dirty="0">
                <a:solidFill>
                  <a:srgbClr val="CC0000"/>
                </a:solidFill>
                <a:latin typeface="Times New Roman" pitchFamily="18" charset="0"/>
              </a:rPr>
              <a:t>02</a:t>
            </a:r>
            <a:r>
              <a:rPr lang="ja-JP" altLang="en-US" sz="900" dirty="0">
                <a:solidFill>
                  <a:srgbClr val="CC0000"/>
                </a:solidFill>
                <a:latin typeface="Times New Roman" pitchFamily="18" charset="0"/>
              </a:rPr>
              <a:t>月</a:t>
            </a:r>
            <a:r>
              <a:rPr lang="en-US" altLang="ja-JP" sz="900" dirty="0">
                <a:solidFill>
                  <a:srgbClr val="CC0000"/>
                </a:solidFill>
                <a:latin typeface="Times New Roman" pitchFamily="18" charset="0"/>
              </a:rPr>
              <a:t>04</a:t>
            </a:r>
            <a:r>
              <a:rPr lang="ja-JP" altLang="en-US" sz="900" dirty="0">
                <a:solidFill>
                  <a:srgbClr val="CC0000"/>
                </a:solidFill>
                <a:latin typeface="Times New Roman" pitchFamily="18" charset="0"/>
              </a:rPr>
              <a:t>日現在）</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fld id="{042AD834-FB99-48F2-A159-D304B859901C}" type="slidenum">
              <a:rPr kumimoji="0" lang="en-US" altLang="ja-JP" sz="1400">
                <a:latin typeface="Tahoma" pitchFamily="34" charset="0"/>
              </a:rPr>
              <a:pPr/>
              <a:t>1</a:t>
            </a:fld>
            <a:endParaRPr kumimoji="0" lang="en-US" altLang="ja-JP" sz="1400">
              <a:latin typeface="Tahoma" pitchFamily="34" charset="0"/>
            </a:endParaRPr>
          </a:p>
        </p:txBody>
      </p:sp>
      <p:sp>
        <p:nvSpPr>
          <p:cNvPr id="6147" name="正方形/長方形 2"/>
          <p:cNvSpPr>
            <a:spLocks noChangeArrowheads="1"/>
          </p:cNvSpPr>
          <p:nvPr/>
        </p:nvSpPr>
        <p:spPr bwMode="auto">
          <a:xfrm>
            <a:off x="-71438" y="-153988"/>
            <a:ext cx="9904413" cy="6934201"/>
          </a:xfrm>
          <a:prstGeom prst="rect">
            <a:avLst/>
          </a:prstGeom>
          <a:solidFill>
            <a:schemeClr val="bg1"/>
          </a:solidFill>
          <a:ln>
            <a:noFill/>
          </a:ln>
          <a:extLst>
            <a:ext uri="{91240B29-F687-4F45-9708-019B960494DF}">
              <a14:hiddenLine xmlns:a14="http://schemas.microsoft.com/office/drawing/2010/main" w="3175" algn="ctr">
                <a:solidFill>
                  <a:srgbClr val="000000"/>
                </a:solidFill>
                <a:round/>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1"/>
          </p:nvPr>
        </p:nvSpPr>
        <p:spPr/>
        <p:txBody>
          <a:bodyPr/>
          <a:lstStyle/>
          <a:p>
            <a:pPr>
              <a:defRPr/>
            </a:pPr>
            <a:r>
              <a:rPr lang="en-US" altLang="ja-JP" dirty="0">
                <a:latin typeface="+mn-lt"/>
                <a:ea typeface="ＭＳ Ｐゴシック" panose="020B0600070205080204" pitchFamily="50" charset="-128"/>
              </a:rPr>
              <a:t>20</a:t>
            </a:r>
          </a:p>
        </p:txBody>
      </p:sp>
      <p:sp>
        <p:nvSpPr>
          <p:cNvPr id="111632" name="Text Box 16"/>
          <p:cNvSpPr txBox="1">
            <a:spLocks noChangeArrowheads="1"/>
          </p:cNvSpPr>
          <p:nvPr/>
        </p:nvSpPr>
        <p:spPr bwMode="auto">
          <a:xfrm>
            <a:off x="2724150" y="2119313"/>
            <a:ext cx="4081463" cy="2031325"/>
          </a:xfrm>
          <a:prstGeom prst="rect">
            <a:avLst/>
          </a:prstGeom>
          <a:noFill/>
          <a:ln w="3175">
            <a:noFill/>
            <a:miter lim="800000"/>
            <a:headEnd/>
            <a:tailEnd/>
          </a:ln>
          <a:effectLst/>
        </p:spPr>
        <p:txBody>
          <a:bodyPr>
            <a:spAutoFit/>
          </a:bodyPr>
          <a:lstStyle/>
          <a:p>
            <a:pPr>
              <a:defRPr/>
            </a:pPr>
            <a:r>
              <a:rPr kumimoji="0" lang="en-US" altLang="ja-JP" sz="1400" b="1" dirty="0">
                <a:effectLst>
                  <a:outerShdw blurRad="38100" dist="38100" dir="2700000" algn="tl">
                    <a:srgbClr val="C0C0C0"/>
                  </a:outerShdw>
                </a:effectLst>
                <a:latin typeface="HGS創英角ｺﾞｼｯｸUB" pitchFamily="50" charset="-128"/>
                <a:ea typeface="HGS創英角ｺﾞｼｯｸUB" pitchFamily="50" charset="-128"/>
              </a:rPr>
              <a:t>■</a:t>
            </a:r>
            <a:r>
              <a:rPr kumimoji="0" lang="ja-JP" altLang="en-US" sz="1400" b="1" dirty="0">
                <a:effectLst>
                  <a:outerShdw blurRad="38100" dist="38100" dir="2700000" algn="tl">
                    <a:srgbClr val="C0C0C0"/>
                  </a:outerShdw>
                </a:effectLst>
                <a:latin typeface="HGS創英角ｺﾞｼｯｸUB" pitchFamily="50" charset="-128"/>
                <a:ea typeface="HGS創英角ｺﾞｼｯｸUB" pitchFamily="50" charset="-128"/>
              </a:rPr>
              <a:t>ご質問、お問合せ</a:t>
            </a:r>
          </a:p>
          <a:p>
            <a:pPr>
              <a:defRPr/>
            </a:pPr>
            <a:r>
              <a:rPr kumimoji="0" lang="ja-JP" altLang="en-US" sz="1400" b="1" dirty="0">
                <a:effectLst>
                  <a:outerShdw blurRad="38100" dist="38100" dir="2700000" algn="tl">
                    <a:srgbClr val="C0C0C0"/>
                  </a:outerShdw>
                </a:effectLst>
                <a:latin typeface="HGS創英角ｺﾞｼｯｸUB" pitchFamily="50" charset="-128"/>
                <a:ea typeface="HGS創英角ｺﾞｼｯｸUB" pitchFamily="50" charset="-128"/>
              </a:rPr>
              <a:t>　　　　　　　</a:t>
            </a:r>
          </a:p>
          <a:p>
            <a:pPr fontAlgn="ctr">
              <a:defRPr/>
            </a:pPr>
            <a:r>
              <a:rPr kumimoji="0" lang="ja-JP" altLang="en-US" sz="1400" b="1" dirty="0">
                <a:effectLst>
                  <a:outerShdw blurRad="38100" dist="38100" dir="2700000" algn="tl">
                    <a:srgbClr val="C0C0C0"/>
                  </a:outerShdw>
                </a:effectLst>
                <a:latin typeface="HGS創英角ｺﾞｼｯｸUB" pitchFamily="50" charset="-128"/>
                <a:ea typeface="HGS創英角ｺﾞｼｯｸUB" pitchFamily="50" charset="-128"/>
              </a:rPr>
              <a:t>　　　</a:t>
            </a:r>
            <a:r>
              <a:rPr lang="ja-JP" altLang="en-US" sz="1400" dirty="0">
                <a:latin typeface="+mn-ea"/>
              </a:rPr>
              <a:t>東京都中央区新川</a:t>
            </a:r>
            <a:r>
              <a:rPr lang="en-US" altLang="ja-JP" sz="1400" dirty="0">
                <a:latin typeface="+mn-ea"/>
              </a:rPr>
              <a:t>1-8-6 </a:t>
            </a:r>
            <a:r>
              <a:rPr lang="ja-JP" altLang="en-US" sz="1400" dirty="0">
                <a:latin typeface="+mn-ea"/>
              </a:rPr>
              <a:t>秩父ビルディング</a:t>
            </a:r>
          </a:p>
          <a:p>
            <a:pPr fontAlgn="ctr">
              <a:defRPr/>
            </a:pPr>
            <a:endParaRPr lang="ja-JP" altLang="en-US" sz="1400" dirty="0">
              <a:latin typeface="+mn-ea"/>
            </a:endParaRPr>
          </a:p>
          <a:p>
            <a:pPr fontAlgn="ctr">
              <a:defRPr/>
            </a:pPr>
            <a:r>
              <a:rPr lang="ja-JP" altLang="en-US" sz="1400" dirty="0">
                <a:latin typeface="+mn-ea"/>
              </a:rPr>
              <a:t>電話</a:t>
            </a:r>
            <a:r>
              <a:rPr lang="en-US" altLang="ja-JP" sz="1400" dirty="0">
                <a:latin typeface="+mn-ea"/>
              </a:rPr>
              <a:t>(</a:t>
            </a:r>
            <a:r>
              <a:rPr lang="ja-JP" altLang="en-US" sz="1400" dirty="0">
                <a:latin typeface="+mn-ea"/>
              </a:rPr>
              <a:t>直通</a:t>
            </a:r>
            <a:r>
              <a:rPr lang="en-US" altLang="ja-JP" sz="1400" dirty="0">
                <a:latin typeface="+mn-ea"/>
              </a:rPr>
              <a:t>)	03-5542-0536</a:t>
            </a:r>
            <a:r>
              <a:rPr lang="ja-JP" altLang="en-US" sz="1400" dirty="0">
                <a:latin typeface="+mn-ea"/>
              </a:rPr>
              <a:t>　「見えＴＥＬ君担当」</a:t>
            </a:r>
            <a:endParaRPr lang="en-US" altLang="ja-JP" sz="1400" dirty="0">
              <a:latin typeface="+mn-ea"/>
            </a:endParaRPr>
          </a:p>
          <a:p>
            <a:pPr fontAlgn="ctr">
              <a:defRPr/>
            </a:pPr>
            <a:r>
              <a:rPr lang="ja-JP" altLang="en-US" sz="1400" dirty="0">
                <a:latin typeface="+mn-ea"/>
              </a:rPr>
              <a:t>電話</a:t>
            </a:r>
            <a:r>
              <a:rPr lang="en-US" altLang="ja-JP" sz="1400" dirty="0">
                <a:latin typeface="+mn-ea"/>
              </a:rPr>
              <a:t>(</a:t>
            </a:r>
            <a:r>
              <a:rPr lang="ja-JP" altLang="en-US" sz="1400" dirty="0">
                <a:latin typeface="+mn-ea"/>
              </a:rPr>
              <a:t>代表</a:t>
            </a:r>
            <a:r>
              <a:rPr lang="en-US" altLang="ja-JP" sz="1400" dirty="0">
                <a:latin typeface="+mn-ea"/>
              </a:rPr>
              <a:t>)	03-3553-1409</a:t>
            </a:r>
          </a:p>
          <a:p>
            <a:pPr fontAlgn="ctr">
              <a:defRPr/>
            </a:pPr>
            <a:r>
              <a:rPr lang="en-US" altLang="ja-JP" sz="1400" dirty="0">
                <a:latin typeface="+mn-ea"/>
              </a:rPr>
              <a:t>Fax	03-3553-1407</a:t>
            </a:r>
          </a:p>
          <a:p>
            <a:pPr fontAlgn="ctr">
              <a:defRPr/>
            </a:pPr>
            <a:r>
              <a:rPr lang="ja-JP" altLang="en-US" sz="1400" dirty="0">
                <a:latin typeface="+mn-ea"/>
              </a:rPr>
              <a:t>メール</a:t>
            </a:r>
            <a:r>
              <a:rPr lang="en-US" altLang="ja-JP" sz="1400" dirty="0">
                <a:latin typeface="+mn-ea"/>
              </a:rPr>
              <a:t>	info@succ.co.jp</a:t>
            </a:r>
          </a:p>
          <a:p>
            <a:pPr fontAlgn="ctr">
              <a:defRPr/>
            </a:pPr>
            <a:r>
              <a:rPr lang="en-US" altLang="ja-JP" sz="1400" dirty="0">
                <a:latin typeface="+mn-ea"/>
              </a:rPr>
              <a:t>Web	</a:t>
            </a:r>
            <a:r>
              <a:rPr lang="en-US" altLang="ja-JP" sz="1400" u="sng" dirty="0">
                <a:solidFill>
                  <a:schemeClr val="folHlink"/>
                </a:solidFill>
                <a:latin typeface="+mn-ea"/>
              </a:rPr>
              <a:t>https://www.succ.co.jp/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en-US" altLang="ja-JP" sz="1400">
                <a:latin typeface="Tahoma" pitchFamily="34" charset="0"/>
              </a:rPr>
              <a:t>1</a:t>
            </a:r>
          </a:p>
        </p:txBody>
      </p:sp>
      <p:pic>
        <p:nvPicPr>
          <p:cNvPr id="7171" name="Picture 32" descr="c:\program files\microsoft office\clipart\standard\stddir1\BD07131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8263" y="4887913"/>
            <a:ext cx="1735137"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3" name="Text Box 33"/>
          <p:cNvSpPr txBox="1">
            <a:spLocks noChangeArrowheads="1"/>
          </p:cNvSpPr>
          <p:nvPr/>
        </p:nvSpPr>
        <p:spPr bwMode="auto">
          <a:xfrm>
            <a:off x="0" y="0"/>
            <a:ext cx="9721850" cy="646113"/>
          </a:xfrm>
          <a:prstGeom prst="rect">
            <a:avLst/>
          </a:prstGeom>
          <a:noFill/>
          <a:ln w="3175">
            <a:noFill/>
            <a:miter lim="800000"/>
            <a:headEnd/>
            <a:tailEnd/>
          </a:ln>
          <a:effectLst/>
        </p:spPr>
        <p:txBody>
          <a:bodyPr>
            <a:spAutoFit/>
          </a:bodyPr>
          <a:lstStyle/>
          <a:p>
            <a:pPr algn="ctr" eaLnBrk="1" hangingPunct="1">
              <a:lnSpc>
                <a:spcPct val="180000"/>
              </a:lnSpc>
              <a:defRPr/>
            </a:pPr>
            <a:r>
              <a:rPr lang="en-US"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a:t>
            </a:r>
            <a:r>
              <a:rPr lang="ja-JP" altLang="en-US"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見え</a:t>
            </a:r>
            <a:r>
              <a:rPr lang="en-US"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TEL</a:t>
            </a:r>
            <a:r>
              <a:rPr lang="ja-JP" altLang="en-US"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君</a:t>
            </a:r>
            <a:r>
              <a:rPr lang="en-US"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 </a:t>
            </a:r>
            <a:r>
              <a:rPr lang="ja-JP" altLang="en-US"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とは</a:t>
            </a:r>
            <a:endParaRPr lang="ja-JP"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sp>
        <p:nvSpPr>
          <p:cNvPr id="30754" name="Text Box 34"/>
          <p:cNvSpPr txBox="1">
            <a:spLocks noChangeArrowheads="1"/>
          </p:cNvSpPr>
          <p:nvPr/>
        </p:nvSpPr>
        <p:spPr bwMode="auto">
          <a:xfrm>
            <a:off x="996950" y="912813"/>
            <a:ext cx="7742238" cy="646112"/>
          </a:xfrm>
          <a:prstGeom prst="rect">
            <a:avLst/>
          </a:prstGeom>
          <a:noFill/>
          <a:ln w="9525">
            <a:noFill/>
            <a:miter lim="800000"/>
            <a:headEnd/>
            <a:tailEnd/>
          </a:ln>
          <a:effectLst/>
        </p:spPr>
        <p:txBody>
          <a:bodyPr>
            <a:spAutoFit/>
          </a:bodyPr>
          <a:lstStyle/>
          <a:p>
            <a:pPr eaLnBrk="1" hangingPunct="1">
              <a:defRPr/>
            </a:pPr>
            <a:r>
              <a:rPr lang="en-US" altLang="ja-JP" sz="1800">
                <a:solidFill>
                  <a:srgbClr val="0033CC"/>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sz="1800">
                <a:solidFill>
                  <a:srgbClr val="0033CC"/>
                </a:solidFill>
                <a:effectLst>
                  <a:outerShdw blurRad="38100" dist="38100" dir="2700000" algn="tl">
                    <a:srgbClr val="C0C0C0"/>
                  </a:outerShdw>
                </a:effectLst>
                <a:latin typeface="Times New Roman" pitchFamily="18" charset="0"/>
                <a:ea typeface="ＭＳ Ｐゴシック" panose="020B0600070205080204" pitchFamily="50" charset="-128"/>
              </a:rPr>
              <a:t>電話が鳴ると同時に「</a:t>
            </a:r>
            <a:r>
              <a:rPr lang="ja-JP" altLang="en-US" sz="1800" u="sng">
                <a:solidFill>
                  <a:srgbClr val="0033CC"/>
                </a:solidFill>
                <a:effectLst>
                  <a:outerShdw blurRad="38100" dist="38100" dir="2700000" algn="tl">
                    <a:srgbClr val="C0C0C0"/>
                  </a:outerShdw>
                </a:effectLst>
                <a:latin typeface="Times New Roman" pitchFamily="18" charset="0"/>
                <a:ea typeface="ＭＳ Ｐゴシック" panose="020B0600070205080204" pitchFamily="50" charset="-128"/>
              </a:rPr>
              <a:t>誰からの電話か</a:t>
            </a:r>
            <a:r>
              <a:rPr lang="ja-JP" altLang="en-US" sz="1800">
                <a:solidFill>
                  <a:srgbClr val="0033CC"/>
                </a:solidFill>
                <a:effectLst>
                  <a:outerShdw blurRad="38100" dist="38100" dir="2700000" algn="tl">
                    <a:srgbClr val="C0C0C0"/>
                  </a:outerShdw>
                </a:effectLst>
                <a:latin typeface="Times New Roman" pitchFamily="18" charset="0"/>
                <a:ea typeface="ＭＳ Ｐゴシック" panose="020B0600070205080204" pitchFamily="50" charset="-128"/>
              </a:rPr>
              <a:t>」をパソコンに表示するソフトウェアです。</a:t>
            </a:r>
          </a:p>
        </p:txBody>
      </p:sp>
      <p:sp>
        <p:nvSpPr>
          <p:cNvPr id="30756" name="Text Box 36"/>
          <p:cNvSpPr txBox="1">
            <a:spLocks noChangeArrowheads="1"/>
          </p:cNvSpPr>
          <p:nvPr/>
        </p:nvSpPr>
        <p:spPr bwMode="auto">
          <a:xfrm>
            <a:off x="641350" y="2103438"/>
            <a:ext cx="1082675" cy="307975"/>
          </a:xfrm>
          <a:prstGeom prst="rect">
            <a:avLst/>
          </a:prstGeom>
          <a:noFill/>
          <a:ln w="9525">
            <a:noFill/>
            <a:miter lim="800000"/>
            <a:headEnd/>
            <a:tailEnd/>
          </a:ln>
          <a:effectLst/>
        </p:spPr>
        <p:txBody>
          <a:bodyPr wrap="none">
            <a:spAutoFit/>
          </a:bodyPr>
          <a:lstStyle/>
          <a:p>
            <a:pPr eaLnBrk="1" hangingPunct="1">
              <a:defRPr/>
            </a:pPr>
            <a:r>
              <a:rPr lang="en-US" altLang="ja-JP" sz="1400">
                <a:solidFill>
                  <a:srgbClr val="AA0000"/>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sz="1400">
                <a:solidFill>
                  <a:srgbClr val="AA0000"/>
                </a:solidFill>
                <a:effectLst>
                  <a:outerShdw blurRad="38100" dist="38100" dir="2700000" algn="tl">
                    <a:srgbClr val="C0C0C0"/>
                  </a:outerShdw>
                </a:effectLst>
                <a:latin typeface="Times New Roman" pitchFamily="18" charset="0"/>
                <a:ea typeface="ＭＳ Ｐゴシック" panose="020B0600070205080204" pitchFamily="50" charset="-128"/>
              </a:rPr>
              <a:t>着信表示</a:t>
            </a:r>
          </a:p>
        </p:txBody>
      </p:sp>
      <p:sp>
        <p:nvSpPr>
          <p:cNvPr id="7175" name="Text Box 37"/>
          <p:cNvSpPr txBox="1">
            <a:spLocks noChangeArrowheads="1"/>
          </p:cNvSpPr>
          <p:nvPr/>
        </p:nvSpPr>
        <p:spPr bwMode="auto">
          <a:xfrm>
            <a:off x="1128713" y="2325688"/>
            <a:ext cx="81010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spcBef>
                <a:spcPct val="20000"/>
              </a:spcBef>
              <a:buClr>
                <a:schemeClr val="accent1"/>
              </a:buClr>
            </a:pPr>
            <a:r>
              <a:rPr lang="ja-JP" altLang="en-US" sz="1200">
                <a:latin typeface="Tahoma" pitchFamily="34" charset="0"/>
              </a:rPr>
              <a:t>電話の着信と同時に、お客様の名前や顧客コードなどの情報を表示します。</a:t>
            </a:r>
          </a:p>
          <a:p>
            <a:pPr eaLnBrk="1" hangingPunct="1">
              <a:spcBef>
                <a:spcPct val="20000"/>
              </a:spcBef>
              <a:buClr>
                <a:schemeClr val="accent1"/>
              </a:buClr>
            </a:pPr>
            <a:r>
              <a:rPr lang="ja-JP" altLang="en-US" sz="1200" u="sng">
                <a:solidFill>
                  <a:srgbClr val="640000"/>
                </a:solidFill>
                <a:latin typeface="Tahoma" pitchFamily="34" charset="0"/>
              </a:rPr>
              <a:t>電話に出る前に誰からの電話かわかる</a:t>
            </a:r>
            <a:r>
              <a:rPr lang="ja-JP" altLang="en-US" sz="1200">
                <a:latin typeface="Tahoma" pitchFamily="34" charset="0"/>
              </a:rPr>
              <a:t>ので、スムーズな対応が可能になります。</a:t>
            </a:r>
          </a:p>
        </p:txBody>
      </p:sp>
      <p:sp>
        <p:nvSpPr>
          <p:cNvPr id="30758" name="Text Box 38"/>
          <p:cNvSpPr txBox="1">
            <a:spLocks noChangeArrowheads="1"/>
          </p:cNvSpPr>
          <p:nvPr/>
        </p:nvSpPr>
        <p:spPr bwMode="auto">
          <a:xfrm>
            <a:off x="641350" y="4673600"/>
            <a:ext cx="5842000" cy="307975"/>
          </a:xfrm>
          <a:prstGeom prst="rect">
            <a:avLst/>
          </a:prstGeom>
          <a:noFill/>
          <a:ln w="9525">
            <a:noFill/>
            <a:miter lim="800000"/>
            <a:headEnd/>
            <a:tailEnd/>
          </a:ln>
          <a:effectLst/>
        </p:spPr>
        <p:txBody>
          <a:bodyPr>
            <a:spAutoFit/>
          </a:bodyPr>
          <a:lstStyle/>
          <a:p>
            <a:pPr eaLnBrk="1" hangingPunct="1">
              <a:defRPr/>
            </a:pPr>
            <a:r>
              <a:rPr lang="en-US" altLang="ja-JP" sz="1400">
                <a:solidFill>
                  <a:srgbClr val="AA0000"/>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sz="1400">
                <a:solidFill>
                  <a:srgbClr val="AA0000"/>
                </a:solidFill>
                <a:effectLst>
                  <a:outerShdw blurRad="38100" dist="38100" dir="2700000" algn="tl">
                    <a:srgbClr val="C0C0C0"/>
                  </a:outerShdw>
                </a:effectLst>
                <a:latin typeface="Times New Roman" pitchFamily="18" charset="0"/>
                <a:ea typeface="ＭＳ Ｐゴシック" panose="020B0600070205080204" pitchFamily="50" charset="-128"/>
              </a:rPr>
              <a:t>顧客情報・対応内容管理</a:t>
            </a:r>
            <a:r>
              <a:rPr lang="en-US" altLang="ja-JP" sz="1400">
                <a:solidFill>
                  <a:srgbClr val="AA0000"/>
                </a:solidFill>
                <a:effectLst>
                  <a:outerShdw blurRad="38100" dist="38100" dir="2700000" algn="tl">
                    <a:srgbClr val="C0C0C0"/>
                  </a:outerShdw>
                </a:effectLst>
                <a:latin typeface="Times New Roman" pitchFamily="18" charset="0"/>
                <a:ea typeface="ＭＳ Ｐゴシック" panose="020B0600070205080204" pitchFamily="50" charset="-128"/>
              </a:rPr>
              <a:t>( </a:t>
            </a:r>
            <a:r>
              <a:rPr lang="ja-JP" altLang="en-US" sz="1400">
                <a:solidFill>
                  <a:srgbClr val="AA0000"/>
                </a:solidFill>
                <a:effectLst>
                  <a:outerShdw blurRad="38100" dist="38100" dir="2700000" algn="tl">
                    <a:srgbClr val="C0C0C0"/>
                  </a:outerShdw>
                </a:effectLst>
                <a:latin typeface="Times New Roman" pitchFamily="18" charset="0"/>
                <a:ea typeface="ＭＳ Ｐゴシック" panose="020B0600070205080204" pitchFamily="50" charset="-128"/>
              </a:rPr>
              <a:t>付属ソフトウェア「</a:t>
            </a:r>
            <a:r>
              <a:rPr lang="en-US" altLang="ja-JP" sz="1400">
                <a:solidFill>
                  <a:srgbClr val="AA0000"/>
                </a:solidFill>
                <a:effectLst>
                  <a:outerShdw blurRad="38100" dist="38100" dir="2700000" algn="tl">
                    <a:srgbClr val="C0C0C0"/>
                  </a:outerShdw>
                </a:effectLst>
                <a:latin typeface="Times New Roman" pitchFamily="18" charset="0"/>
                <a:ea typeface="ＭＳ Ｐゴシック" panose="020B0600070205080204" pitchFamily="50" charset="-128"/>
              </a:rPr>
              <a:t>CTI</a:t>
            </a:r>
            <a:r>
              <a:rPr lang="ja-JP" altLang="en-US" sz="1400">
                <a:solidFill>
                  <a:srgbClr val="AA0000"/>
                </a:solidFill>
                <a:effectLst>
                  <a:outerShdw blurRad="38100" dist="38100" dir="2700000" algn="tl">
                    <a:srgbClr val="C0C0C0"/>
                  </a:outerShdw>
                </a:effectLst>
                <a:latin typeface="Times New Roman" pitchFamily="18" charset="0"/>
                <a:ea typeface="ＭＳ Ｐゴシック" panose="020B0600070205080204" pitchFamily="50" charset="-128"/>
              </a:rPr>
              <a:t>かんたん受付」 </a:t>
            </a:r>
            <a:r>
              <a:rPr lang="en-US" altLang="ja-JP" sz="1400">
                <a:solidFill>
                  <a:srgbClr val="AA0000"/>
                </a:solidFill>
                <a:effectLst>
                  <a:outerShdw blurRad="38100" dist="38100" dir="2700000" algn="tl">
                    <a:srgbClr val="C0C0C0"/>
                  </a:outerShdw>
                </a:effectLst>
                <a:latin typeface="Times New Roman" pitchFamily="18" charset="0"/>
                <a:ea typeface="ＭＳ Ｐゴシック" panose="020B0600070205080204" pitchFamily="50" charset="-128"/>
              </a:rPr>
              <a:t>)</a:t>
            </a:r>
          </a:p>
        </p:txBody>
      </p:sp>
      <p:sp>
        <p:nvSpPr>
          <p:cNvPr id="7177" name="Text Box 39"/>
          <p:cNvSpPr txBox="1">
            <a:spLocks noChangeArrowheads="1"/>
          </p:cNvSpPr>
          <p:nvPr/>
        </p:nvSpPr>
        <p:spPr bwMode="auto">
          <a:xfrm>
            <a:off x="1128713" y="4897438"/>
            <a:ext cx="81010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spcBef>
                <a:spcPct val="20000"/>
              </a:spcBef>
              <a:buClr>
                <a:schemeClr val="accent1"/>
              </a:buClr>
            </a:pPr>
            <a:r>
              <a:rPr lang="ja-JP" altLang="en-US" sz="1200">
                <a:latin typeface="Tahoma" pitchFamily="34" charset="0"/>
              </a:rPr>
              <a:t>電話対応内容を残しておけば「前回電話を受けたときにどんな話をしたのか？」がすぐに判るので、</a:t>
            </a:r>
          </a:p>
          <a:p>
            <a:pPr eaLnBrk="1" hangingPunct="1">
              <a:spcBef>
                <a:spcPct val="20000"/>
              </a:spcBef>
              <a:buClr>
                <a:schemeClr val="accent1"/>
              </a:buClr>
            </a:pPr>
            <a:r>
              <a:rPr lang="ja-JP" altLang="en-US" sz="1200" u="sng">
                <a:solidFill>
                  <a:srgbClr val="640000"/>
                </a:solidFill>
                <a:latin typeface="Tahoma" pitchFamily="34" charset="0"/>
              </a:rPr>
              <a:t>お得意様の満足度</a:t>
            </a:r>
            <a:r>
              <a:rPr lang="en-US" altLang="ja-JP" sz="1200" u="sng">
                <a:solidFill>
                  <a:srgbClr val="640000"/>
                </a:solidFill>
                <a:latin typeface="Tahoma" pitchFamily="34" charset="0"/>
              </a:rPr>
              <a:t>UP</a:t>
            </a:r>
            <a:r>
              <a:rPr lang="ja-JP" altLang="en-US" sz="1200" u="sng">
                <a:solidFill>
                  <a:srgbClr val="640000"/>
                </a:solidFill>
                <a:latin typeface="Tahoma" pitchFamily="34" charset="0"/>
              </a:rPr>
              <a:t>につながります</a:t>
            </a:r>
            <a:r>
              <a:rPr lang="ja-JP" altLang="en-US" sz="1200">
                <a:latin typeface="Tahoma" pitchFamily="34" charset="0"/>
              </a:rPr>
              <a:t>。</a:t>
            </a:r>
          </a:p>
        </p:txBody>
      </p:sp>
      <p:sp>
        <p:nvSpPr>
          <p:cNvPr id="30762" name="Text Box 42"/>
          <p:cNvSpPr txBox="1">
            <a:spLocks noChangeArrowheads="1"/>
          </p:cNvSpPr>
          <p:nvPr/>
        </p:nvSpPr>
        <p:spPr bwMode="auto">
          <a:xfrm>
            <a:off x="642938" y="2954338"/>
            <a:ext cx="5842000" cy="307975"/>
          </a:xfrm>
          <a:prstGeom prst="rect">
            <a:avLst/>
          </a:prstGeom>
          <a:noFill/>
          <a:ln w="9525">
            <a:noFill/>
            <a:miter lim="800000"/>
            <a:headEnd/>
            <a:tailEnd/>
          </a:ln>
          <a:effectLst/>
        </p:spPr>
        <p:txBody>
          <a:bodyPr>
            <a:spAutoFit/>
          </a:bodyPr>
          <a:lstStyle/>
          <a:p>
            <a:pPr eaLnBrk="1" hangingPunct="1">
              <a:defRPr/>
            </a:pPr>
            <a:r>
              <a:rPr lang="en-US" altLang="ja-JP" sz="1400">
                <a:solidFill>
                  <a:srgbClr val="AA0000"/>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sz="1400">
                <a:solidFill>
                  <a:srgbClr val="AA0000"/>
                </a:solidFill>
                <a:effectLst>
                  <a:outerShdw blurRad="38100" dist="38100" dir="2700000" algn="tl">
                    <a:srgbClr val="C0C0C0"/>
                  </a:outerShdw>
                </a:effectLst>
                <a:latin typeface="Times New Roman" pitchFamily="18" charset="0"/>
                <a:ea typeface="ＭＳ Ｐゴシック" panose="020B0600070205080204" pitchFamily="50" charset="-128"/>
              </a:rPr>
              <a:t>着信ログ記録</a:t>
            </a:r>
          </a:p>
        </p:txBody>
      </p:sp>
      <p:sp>
        <p:nvSpPr>
          <p:cNvPr id="7179" name="Text Box 43"/>
          <p:cNvSpPr txBox="1">
            <a:spLocks noChangeArrowheads="1"/>
          </p:cNvSpPr>
          <p:nvPr/>
        </p:nvSpPr>
        <p:spPr bwMode="auto">
          <a:xfrm>
            <a:off x="4302125" y="3189288"/>
            <a:ext cx="2465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spcBef>
                <a:spcPct val="20000"/>
              </a:spcBef>
              <a:buClr>
                <a:schemeClr val="accent1"/>
              </a:buClr>
            </a:pPr>
            <a:r>
              <a:rPr lang="ja-JP" altLang="en-US" b="1" u="sng">
                <a:solidFill>
                  <a:schemeClr val="bg1"/>
                </a:solidFill>
                <a:latin typeface="Tahoma" pitchFamily="34" charset="0"/>
              </a:rPr>
              <a:t>すべての発着信が自動的に記録されます。</a:t>
            </a:r>
          </a:p>
        </p:txBody>
      </p:sp>
      <p:sp>
        <p:nvSpPr>
          <p:cNvPr id="7180" name="Text Box 44"/>
          <p:cNvSpPr txBox="1">
            <a:spLocks noChangeArrowheads="1"/>
          </p:cNvSpPr>
          <p:nvPr/>
        </p:nvSpPr>
        <p:spPr bwMode="auto">
          <a:xfrm>
            <a:off x="1130300" y="3178175"/>
            <a:ext cx="8101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spcBef>
                <a:spcPct val="20000"/>
              </a:spcBef>
              <a:buClr>
                <a:schemeClr val="accent1"/>
              </a:buClr>
            </a:pPr>
            <a:r>
              <a:rPr lang="ja-JP" altLang="en-US" sz="1200">
                <a:latin typeface="Tahoma" pitchFamily="34" charset="0"/>
              </a:rPr>
              <a:t>どこから、いつ電話があったか</a:t>
            </a:r>
            <a:r>
              <a:rPr lang="en-US" altLang="ja-JP" sz="1200">
                <a:latin typeface="Tahoma" pitchFamily="34" charset="0"/>
              </a:rPr>
              <a:t>―</a:t>
            </a:r>
            <a:r>
              <a:rPr lang="ja-JP" altLang="en-US" sz="1200">
                <a:latin typeface="Tahoma" pitchFamily="34" charset="0"/>
              </a:rPr>
              <a:t>　　　</a:t>
            </a:r>
            <a:r>
              <a:rPr lang="ja-JP" altLang="en-US" sz="1200" u="sng">
                <a:solidFill>
                  <a:srgbClr val="640000"/>
                </a:solidFill>
                <a:latin typeface="Tahoma" pitchFamily="34" charset="0"/>
              </a:rPr>
              <a:t>すべての着信が自動的に記録されます。</a:t>
            </a:r>
          </a:p>
        </p:txBody>
      </p:sp>
      <p:sp>
        <p:nvSpPr>
          <p:cNvPr id="30765" name="Text Box 45"/>
          <p:cNvSpPr txBox="1">
            <a:spLocks noChangeArrowheads="1"/>
          </p:cNvSpPr>
          <p:nvPr/>
        </p:nvSpPr>
        <p:spPr bwMode="auto">
          <a:xfrm>
            <a:off x="646113" y="3729038"/>
            <a:ext cx="5842000" cy="306387"/>
          </a:xfrm>
          <a:prstGeom prst="rect">
            <a:avLst/>
          </a:prstGeom>
          <a:noFill/>
          <a:ln w="9525">
            <a:noFill/>
            <a:miter lim="800000"/>
            <a:headEnd/>
            <a:tailEnd/>
          </a:ln>
          <a:effectLst/>
        </p:spPr>
        <p:txBody>
          <a:bodyPr>
            <a:spAutoFit/>
          </a:bodyPr>
          <a:lstStyle/>
          <a:p>
            <a:pPr eaLnBrk="1" hangingPunct="1">
              <a:defRPr/>
            </a:pPr>
            <a:r>
              <a:rPr lang="en-US" altLang="ja-JP" sz="1400">
                <a:solidFill>
                  <a:srgbClr val="AA0000"/>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sz="1400">
                <a:solidFill>
                  <a:srgbClr val="AA0000"/>
                </a:solidFill>
                <a:effectLst>
                  <a:outerShdw blurRad="38100" dist="38100" dir="2700000" algn="tl">
                    <a:srgbClr val="C0C0C0"/>
                  </a:outerShdw>
                </a:effectLst>
                <a:latin typeface="Times New Roman" pitchFamily="18" charset="0"/>
                <a:ea typeface="ＭＳ Ｐゴシック" panose="020B0600070205080204" pitchFamily="50" charset="-128"/>
              </a:rPr>
              <a:t>外部アプリケーションとの連携機能</a:t>
            </a:r>
          </a:p>
        </p:txBody>
      </p:sp>
      <p:sp>
        <p:nvSpPr>
          <p:cNvPr id="7182" name="Text Box 46"/>
          <p:cNvSpPr txBox="1">
            <a:spLocks noChangeArrowheads="1"/>
          </p:cNvSpPr>
          <p:nvPr/>
        </p:nvSpPr>
        <p:spPr bwMode="auto">
          <a:xfrm>
            <a:off x="1131888" y="3951288"/>
            <a:ext cx="81026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spcBef>
                <a:spcPct val="20000"/>
              </a:spcBef>
              <a:buClr>
                <a:schemeClr val="accent1"/>
              </a:buClr>
            </a:pPr>
            <a:r>
              <a:rPr lang="ja-JP" altLang="en-US" sz="1200">
                <a:latin typeface="Tahoma" pitchFamily="34" charset="0"/>
              </a:rPr>
              <a:t>見え</a:t>
            </a:r>
            <a:r>
              <a:rPr lang="en-US" altLang="ja-JP" sz="1200">
                <a:latin typeface="Tahoma" pitchFamily="34" charset="0"/>
              </a:rPr>
              <a:t>TEL</a:t>
            </a:r>
            <a:r>
              <a:rPr lang="ja-JP" altLang="en-US" sz="1200">
                <a:latin typeface="Tahoma" pitchFamily="34" charset="0"/>
              </a:rPr>
              <a:t>君から、外部アプリケーションに</a:t>
            </a:r>
            <a:r>
              <a:rPr lang="en-US" altLang="ja-JP" sz="1200">
                <a:latin typeface="Tahoma" pitchFamily="34" charset="0"/>
              </a:rPr>
              <a:t>CTI</a:t>
            </a:r>
            <a:r>
              <a:rPr lang="ja-JP" altLang="en-US" sz="1200">
                <a:latin typeface="Tahoma" pitchFamily="34" charset="0"/>
              </a:rPr>
              <a:t>情報を引き渡すことが可能です。</a:t>
            </a:r>
          </a:p>
          <a:p>
            <a:pPr eaLnBrk="1" hangingPunct="1">
              <a:spcBef>
                <a:spcPct val="20000"/>
              </a:spcBef>
              <a:buClr>
                <a:schemeClr val="accent1"/>
              </a:buClr>
            </a:pPr>
            <a:r>
              <a:rPr lang="ja-JP" altLang="en-US" sz="1200">
                <a:latin typeface="Tahoma" pitchFamily="34" charset="0"/>
              </a:rPr>
              <a:t>すでにアプリケーションをお持ちの場合、それらのアプリケーションに</a:t>
            </a:r>
            <a:r>
              <a:rPr lang="ja-JP" altLang="en-US" sz="1200" u="sng">
                <a:solidFill>
                  <a:srgbClr val="640000"/>
                </a:solidFill>
                <a:latin typeface="Tahoma" pitchFamily="34" charset="0"/>
              </a:rPr>
              <a:t>簡単に</a:t>
            </a:r>
            <a:r>
              <a:rPr lang="en-US" altLang="ja-JP" sz="1200" u="sng">
                <a:solidFill>
                  <a:srgbClr val="640000"/>
                </a:solidFill>
                <a:latin typeface="Tahoma" pitchFamily="34" charset="0"/>
              </a:rPr>
              <a:t>CTI</a:t>
            </a:r>
            <a:r>
              <a:rPr lang="ja-JP" altLang="en-US" sz="1200" u="sng">
                <a:solidFill>
                  <a:srgbClr val="640000"/>
                </a:solidFill>
                <a:latin typeface="Tahoma" pitchFamily="34" charset="0"/>
              </a:rPr>
              <a:t>機能を付加できます</a:t>
            </a:r>
            <a:r>
              <a:rPr lang="ja-JP" altLang="en-US" sz="1200">
                <a:latin typeface="Tahoma"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223" y="2006417"/>
            <a:ext cx="2091952" cy="2058988"/>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488" y="1855788"/>
            <a:ext cx="3725196" cy="4419235"/>
          </a:xfrm>
          <a:prstGeom prst="rect">
            <a:avLst/>
          </a:prstGeom>
        </p:spPr>
      </p:pic>
      <p:sp>
        <p:nvSpPr>
          <p:cNvPr id="9219" name="スライド番号プレースホル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en-US" altLang="ja-JP" sz="1400">
                <a:latin typeface="Tahoma" pitchFamily="34" charset="0"/>
              </a:rPr>
              <a:t>2</a:t>
            </a:r>
          </a:p>
        </p:txBody>
      </p:sp>
      <p:sp>
        <p:nvSpPr>
          <p:cNvPr id="36921" name="Text Box 57"/>
          <p:cNvSpPr txBox="1">
            <a:spLocks noChangeArrowheads="1"/>
          </p:cNvSpPr>
          <p:nvPr/>
        </p:nvSpPr>
        <p:spPr bwMode="auto">
          <a:xfrm>
            <a:off x="0" y="0"/>
            <a:ext cx="9721850" cy="646113"/>
          </a:xfrm>
          <a:prstGeom prst="rect">
            <a:avLst/>
          </a:prstGeom>
          <a:noFill/>
          <a:ln w="3175">
            <a:noFill/>
            <a:miter lim="800000"/>
            <a:headEnd/>
            <a:tailEnd/>
          </a:ln>
          <a:effectLst/>
        </p:spPr>
        <p:txBody>
          <a:bodyPr>
            <a:spAutoFit/>
          </a:bodyPr>
          <a:lstStyle/>
          <a:p>
            <a:pPr algn="ctr" eaLnBrk="1" hangingPunct="1">
              <a:lnSpc>
                <a:spcPct val="180000"/>
              </a:lnSpc>
              <a:defRPr/>
            </a:pP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見え</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TEL</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君／</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Single』 </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の機能 </a:t>
            </a:r>
            <a:r>
              <a:rPr lang="en-US" altLang="ja-JP" sz="2000" b="1" dirty="0">
                <a:solidFill>
                  <a:schemeClr val="folHlink"/>
                </a:solidFill>
                <a:effectLst>
                  <a:outerShdw blurRad="38100" dist="38100" dir="2700000" algn="tl">
                    <a:srgbClr val="C0C0C0"/>
                  </a:outerShdw>
                </a:effectLst>
                <a:latin typeface="Times New Roman"/>
                <a:ea typeface="ＭＳ Ｐゴシック" panose="020B0600070205080204" pitchFamily="50" charset="-128"/>
              </a:rPr>
              <a:t>–</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着信表示</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a:t>
            </a:r>
            <a:endParaRPr lang="ja-JP"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sp>
        <p:nvSpPr>
          <p:cNvPr id="36922" name="Text Box 58"/>
          <p:cNvSpPr txBox="1">
            <a:spLocks noChangeArrowheads="1"/>
          </p:cNvSpPr>
          <p:nvPr/>
        </p:nvSpPr>
        <p:spPr bwMode="auto">
          <a:xfrm>
            <a:off x="1744663" y="887413"/>
            <a:ext cx="6872287" cy="369887"/>
          </a:xfrm>
          <a:prstGeom prst="rect">
            <a:avLst/>
          </a:prstGeom>
          <a:noFill/>
          <a:ln w="9525">
            <a:noFill/>
            <a:miter lim="800000"/>
            <a:headEnd/>
            <a:tailEnd/>
          </a:ln>
          <a:effectLst/>
        </p:spPr>
        <p:txBody>
          <a:bodyPr>
            <a:spAutoFit/>
          </a:bodyPr>
          <a:lstStyle/>
          <a:p>
            <a:pPr eaLnBrk="1" hangingPunct="1">
              <a:defRPr/>
            </a:pPr>
            <a:r>
              <a:rPr lang="en-US" altLang="ja-JP" sz="180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sz="180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着信と同時にお客様の情報を画面に表示</a:t>
            </a:r>
          </a:p>
        </p:txBody>
      </p:sp>
      <p:sp>
        <p:nvSpPr>
          <p:cNvPr id="9222" name="Rectangle 59"/>
          <p:cNvSpPr>
            <a:spLocks noChangeArrowheads="1"/>
          </p:cNvSpPr>
          <p:nvPr/>
        </p:nvSpPr>
        <p:spPr bwMode="auto">
          <a:xfrm>
            <a:off x="1470025" y="1409700"/>
            <a:ext cx="6594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1200"/>
              <a:t>電話が着信すると、電話のベルが鳴るのと同時にお客様の情報を画面に表示します。</a:t>
            </a:r>
          </a:p>
          <a:p>
            <a:pPr eaLnBrk="1" hangingPunct="1"/>
            <a:r>
              <a:rPr lang="ja-JP" altLang="en-US" sz="1200"/>
              <a:t>電話に出る前に相手の情報を参照できるので、安心して電話に出ることができます。</a:t>
            </a:r>
          </a:p>
        </p:txBody>
      </p:sp>
      <p:pic>
        <p:nvPicPr>
          <p:cNvPr id="9223" name="Picture 67" descr="C:\Documents and Settings\taka\Application Data\Microsoft\Media Catalog\Downloaded Clips\cl2\BD07073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6875" y="466725"/>
            <a:ext cx="8763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Oval 74"/>
          <p:cNvSpPr>
            <a:spLocks noChangeArrowheads="1"/>
          </p:cNvSpPr>
          <p:nvPr/>
        </p:nvSpPr>
        <p:spPr bwMode="auto">
          <a:xfrm>
            <a:off x="1395413" y="4772025"/>
            <a:ext cx="663575" cy="34607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9228" name="Line 75"/>
          <p:cNvSpPr>
            <a:spLocks noChangeShapeType="1"/>
          </p:cNvSpPr>
          <p:nvPr/>
        </p:nvSpPr>
        <p:spPr bwMode="auto">
          <a:xfrm>
            <a:off x="1731963" y="5070475"/>
            <a:ext cx="46037" cy="80963"/>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9229" name="Line 76"/>
          <p:cNvSpPr>
            <a:spLocks noChangeShapeType="1"/>
          </p:cNvSpPr>
          <p:nvPr/>
        </p:nvSpPr>
        <p:spPr bwMode="auto">
          <a:xfrm flipV="1">
            <a:off x="1773238" y="5145088"/>
            <a:ext cx="4262437" cy="63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9230" name="AutoShape 77"/>
          <p:cNvSpPr>
            <a:spLocks noChangeArrowheads="1"/>
          </p:cNvSpPr>
          <p:nvPr/>
        </p:nvSpPr>
        <p:spPr bwMode="auto">
          <a:xfrm>
            <a:off x="3871913" y="3781425"/>
            <a:ext cx="2595562" cy="715963"/>
          </a:xfrm>
          <a:prstGeom prst="wedgeRoundRectCallout">
            <a:avLst>
              <a:gd name="adj1" fmla="val -34213"/>
              <a:gd name="adj2" fmla="val 94731"/>
              <a:gd name="adj3" fmla="val 16667"/>
            </a:avLst>
          </a:prstGeom>
          <a:gradFill rotWithShape="0">
            <a:gsLst>
              <a:gs pos="0">
                <a:srgbClr val="99CCFF"/>
              </a:gs>
              <a:gs pos="100000">
                <a:srgbClr val="CCEC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fontAlgn="ctr" hangingPunct="1">
              <a:lnSpc>
                <a:spcPct val="180000"/>
              </a:lnSpc>
            </a:pPr>
            <a:r>
              <a:rPr lang="ja-JP" altLang="en-US"/>
              <a:t>詳細表示ボタンをクリックすることにより　</a:t>
            </a:r>
            <a:endParaRPr lang="ja-JP" altLang="en-US">
              <a:latin typeface="Times New Roman" pitchFamily="18" charset="0"/>
            </a:endParaRPr>
          </a:p>
          <a:p>
            <a:pPr eaLnBrk="1" hangingPunct="1"/>
            <a:r>
              <a:rPr lang="ja-JP" altLang="en-US"/>
              <a:t>かんたん受付での顧客情報表示や、アプリケーションとの連携を行います。</a:t>
            </a:r>
          </a:p>
        </p:txBody>
      </p:sp>
      <p:sp>
        <p:nvSpPr>
          <p:cNvPr id="9231" name="AutoShape 79"/>
          <p:cNvSpPr>
            <a:spLocks noChangeArrowheads="1"/>
          </p:cNvSpPr>
          <p:nvPr/>
        </p:nvSpPr>
        <p:spPr bwMode="auto">
          <a:xfrm>
            <a:off x="3092450" y="5945188"/>
            <a:ext cx="3465513" cy="412750"/>
          </a:xfrm>
          <a:prstGeom prst="wedgeRoundRectCallout">
            <a:avLst>
              <a:gd name="adj1" fmla="val -42954"/>
              <a:gd name="adj2" fmla="val -110940"/>
              <a:gd name="adj3" fmla="val 16667"/>
            </a:avLst>
          </a:prstGeom>
          <a:gradFill rotWithShape="0">
            <a:gsLst>
              <a:gs pos="0">
                <a:srgbClr val="99CCFF"/>
              </a:gs>
              <a:gs pos="100000">
                <a:srgbClr val="CCEC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en-US" altLang="ja-JP">
                <a:latin typeface="Times New Roman" pitchFamily="18" charset="0"/>
              </a:rPr>
              <a:t>  INS64</a:t>
            </a:r>
            <a:r>
              <a:rPr lang="ja-JP" altLang="en-US">
                <a:latin typeface="Times New Roman" pitchFamily="18" charset="0"/>
              </a:rPr>
              <a:t>で同時に</a:t>
            </a:r>
            <a:r>
              <a:rPr lang="en-US" altLang="ja-JP">
                <a:latin typeface="Times New Roman" pitchFamily="18" charset="0"/>
              </a:rPr>
              <a:t>2</a:t>
            </a:r>
            <a:r>
              <a:rPr lang="ja-JP" altLang="en-US">
                <a:latin typeface="Times New Roman" pitchFamily="18" charset="0"/>
              </a:rPr>
              <a:t>本の電話がかかってきても</a:t>
            </a:r>
          </a:p>
          <a:p>
            <a:pPr eaLnBrk="1" hangingPunct="1"/>
            <a:r>
              <a:rPr lang="ja-JP" altLang="en-US">
                <a:latin typeface="Times New Roman" pitchFamily="18" charset="0"/>
              </a:rPr>
              <a:t>　簡易履歴に残るので安心してお話頂けます。</a:t>
            </a:r>
          </a:p>
        </p:txBody>
      </p:sp>
      <p:sp>
        <p:nvSpPr>
          <p:cNvPr id="9232" name="AutoShape 80"/>
          <p:cNvSpPr>
            <a:spLocks noChangeArrowheads="1"/>
          </p:cNvSpPr>
          <p:nvPr/>
        </p:nvSpPr>
        <p:spPr bwMode="auto">
          <a:xfrm>
            <a:off x="3871913" y="2179638"/>
            <a:ext cx="2595562" cy="717550"/>
          </a:xfrm>
          <a:prstGeom prst="wedgeRoundRectCallout">
            <a:avLst>
              <a:gd name="adj1" fmla="val -51861"/>
              <a:gd name="adj2" fmla="val 85699"/>
              <a:gd name="adj3" fmla="val 16667"/>
            </a:avLst>
          </a:prstGeom>
          <a:gradFill rotWithShape="0">
            <a:gsLst>
              <a:gs pos="0">
                <a:srgbClr val="99CCFF"/>
              </a:gs>
              <a:gs pos="100000">
                <a:srgbClr val="CCECFF"/>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fontAlgn="ctr" hangingPunct="1">
              <a:lnSpc>
                <a:spcPct val="180000"/>
              </a:lnSpc>
            </a:pPr>
            <a:r>
              <a:rPr lang="ja-JP" altLang="en-US"/>
              <a:t>お客様のお名前や住所など、データベースから</a:t>
            </a:r>
            <a:r>
              <a:rPr lang="en-US" altLang="ja-JP"/>
              <a:t>12</a:t>
            </a:r>
            <a:r>
              <a:rPr lang="ja-JP" altLang="en-US"/>
              <a:t>項目の情報を表示できます。</a:t>
            </a:r>
          </a:p>
        </p:txBody>
      </p:sp>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4967" y="3614418"/>
            <a:ext cx="2099066" cy="1330644"/>
          </a:xfrm>
          <a:prstGeom prst="rect">
            <a:avLst/>
          </a:prstGeom>
        </p:spPr>
      </p:pic>
      <p:sp>
        <p:nvSpPr>
          <p:cNvPr id="9226" name="Line 73"/>
          <p:cNvSpPr>
            <a:spLocks noChangeShapeType="1"/>
          </p:cNvSpPr>
          <p:nvPr/>
        </p:nvSpPr>
        <p:spPr bwMode="auto">
          <a:xfrm flipV="1">
            <a:off x="6035675" y="4459288"/>
            <a:ext cx="1281113" cy="68421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en-US" altLang="ja-JP" sz="1400">
                <a:latin typeface="Tahoma" pitchFamily="34" charset="0"/>
              </a:rPr>
              <a:t>3</a:t>
            </a:r>
          </a:p>
        </p:txBody>
      </p:sp>
      <p:sp>
        <p:nvSpPr>
          <p:cNvPr id="39020" name="Text Box 108"/>
          <p:cNvSpPr txBox="1">
            <a:spLocks noChangeArrowheads="1"/>
          </p:cNvSpPr>
          <p:nvPr/>
        </p:nvSpPr>
        <p:spPr bwMode="auto">
          <a:xfrm>
            <a:off x="0" y="0"/>
            <a:ext cx="9721850" cy="646113"/>
          </a:xfrm>
          <a:prstGeom prst="rect">
            <a:avLst/>
          </a:prstGeom>
          <a:noFill/>
          <a:ln w="3175">
            <a:noFill/>
            <a:miter lim="800000"/>
            <a:headEnd/>
            <a:tailEnd/>
          </a:ln>
          <a:effectLst/>
        </p:spPr>
        <p:txBody>
          <a:bodyPr>
            <a:spAutoFit/>
          </a:bodyPr>
          <a:lstStyle/>
          <a:p>
            <a:pPr algn="ctr" eaLnBrk="1" hangingPunct="1">
              <a:lnSpc>
                <a:spcPct val="180000"/>
              </a:lnSpc>
              <a:defRPr/>
            </a:pP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見え</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TEL</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君／</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Single』 </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の機能 </a:t>
            </a:r>
            <a:r>
              <a:rPr lang="en-US" altLang="ja-JP" sz="2000" b="1" dirty="0">
                <a:solidFill>
                  <a:schemeClr val="folHlink"/>
                </a:solidFill>
                <a:effectLst>
                  <a:outerShdw blurRad="38100" dist="38100" dir="2700000" algn="tl">
                    <a:srgbClr val="C0C0C0"/>
                  </a:outerShdw>
                </a:effectLst>
                <a:latin typeface="Times New Roman"/>
                <a:ea typeface="ＭＳ Ｐゴシック" panose="020B0600070205080204" pitchFamily="50" charset="-128"/>
              </a:rPr>
              <a:t>–</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ログ閲覧</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a:t>
            </a:r>
            <a:endParaRPr lang="ja-JP"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sp>
        <p:nvSpPr>
          <p:cNvPr id="39021" name="Text Box 109"/>
          <p:cNvSpPr txBox="1">
            <a:spLocks noChangeArrowheads="1"/>
          </p:cNvSpPr>
          <p:nvPr/>
        </p:nvSpPr>
        <p:spPr bwMode="auto">
          <a:xfrm>
            <a:off x="1744663" y="887413"/>
            <a:ext cx="6872287" cy="369887"/>
          </a:xfrm>
          <a:prstGeom prst="rect">
            <a:avLst/>
          </a:prstGeom>
          <a:noFill/>
          <a:ln w="9525">
            <a:noFill/>
            <a:miter lim="800000"/>
            <a:headEnd/>
            <a:tailEnd/>
          </a:ln>
          <a:effectLst/>
        </p:spPr>
        <p:txBody>
          <a:bodyPr>
            <a:spAutoFit/>
          </a:bodyPr>
          <a:lstStyle/>
          <a:p>
            <a:pPr eaLnBrk="1" hangingPunct="1">
              <a:defRPr/>
            </a:pPr>
            <a:r>
              <a:rPr lang="en-US" altLang="ja-JP" sz="180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sz="180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ログ閲覧機能が充実</a:t>
            </a:r>
          </a:p>
        </p:txBody>
      </p:sp>
      <p:sp>
        <p:nvSpPr>
          <p:cNvPr id="11269" name="Rectangle 110"/>
          <p:cNvSpPr>
            <a:spLocks noChangeArrowheads="1"/>
          </p:cNvSpPr>
          <p:nvPr/>
        </p:nvSpPr>
        <p:spPr bwMode="auto">
          <a:xfrm>
            <a:off x="1470025" y="1363663"/>
            <a:ext cx="6594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1200"/>
              <a:t>すべての着信についてのログが自動的に記録されています。　</a:t>
            </a:r>
          </a:p>
          <a:p>
            <a:pPr eaLnBrk="1" hangingPunct="1"/>
            <a:r>
              <a:rPr lang="ja-JP" altLang="en-US" sz="1200"/>
              <a:t>ログから「</a:t>
            </a:r>
            <a:r>
              <a:rPr lang="en-US" altLang="ja-JP" sz="1200"/>
              <a:t>CTI</a:t>
            </a:r>
            <a:r>
              <a:rPr lang="ja-JP" altLang="en-US" sz="1200"/>
              <a:t>かんたん受付」やアプリケーションとの連動を行うことが可能です。</a:t>
            </a:r>
          </a:p>
        </p:txBody>
      </p:sp>
      <p:pic>
        <p:nvPicPr>
          <p:cNvPr id="11270" name="Picture 111" descr="C:\Documents and Settings\taka\Application Data\Microsoft\Media Catalog\Downloaded Clips\cl0\PE01919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0363" y="468313"/>
            <a:ext cx="9525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26"/>
          <p:cNvSpPr txBox="1">
            <a:spLocks noChangeArrowheads="1"/>
          </p:cNvSpPr>
          <p:nvPr/>
        </p:nvSpPr>
        <p:spPr bwMode="auto">
          <a:xfrm>
            <a:off x="6130925" y="2103438"/>
            <a:ext cx="34004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1200">
                <a:latin typeface="Times New Roman" pitchFamily="18" charset="0"/>
              </a:rPr>
              <a:t>留守や離席の間にかかってきた電話も記録されて</a:t>
            </a:r>
            <a:endParaRPr lang="en-US" altLang="ja-JP" sz="1200">
              <a:latin typeface="Times New Roman" pitchFamily="18" charset="0"/>
            </a:endParaRPr>
          </a:p>
          <a:p>
            <a:pPr eaLnBrk="1" hangingPunct="1"/>
            <a:r>
              <a:rPr lang="ja-JP" altLang="en-US" sz="1200">
                <a:latin typeface="Times New Roman" pitchFamily="18" charset="0"/>
              </a:rPr>
              <a:t>いますので、詳細情報の確認から電話発信まで</a:t>
            </a:r>
            <a:endParaRPr lang="en-US" altLang="ja-JP" sz="1200">
              <a:latin typeface="Times New Roman" pitchFamily="18" charset="0"/>
            </a:endParaRPr>
          </a:p>
          <a:p>
            <a:pPr eaLnBrk="1" hangingPunct="1"/>
            <a:r>
              <a:rPr lang="ja-JP" altLang="en-US" sz="1200">
                <a:latin typeface="Times New Roman" pitchFamily="18" charset="0"/>
              </a:rPr>
              <a:t>ワンタッチで操作できるので安心です。</a:t>
            </a:r>
            <a:endParaRPr lang="en-US" altLang="ja-JP" sz="1200">
              <a:latin typeface="Times New Roman" pitchFamily="18" charset="0"/>
            </a:endParaRPr>
          </a:p>
          <a:p>
            <a:pPr eaLnBrk="1" hangingPunct="1"/>
            <a:endParaRPr lang="en-US" altLang="ja-JP" sz="1200">
              <a:latin typeface="Times New Roman" pitchFamily="18" charset="0"/>
            </a:endParaRPr>
          </a:p>
          <a:p>
            <a:pPr eaLnBrk="1" hangingPunct="1"/>
            <a:r>
              <a:rPr lang="ja-JP" altLang="en-US" sz="1200">
                <a:latin typeface="Times New Roman" pitchFamily="18" charset="0"/>
              </a:rPr>
              <a:t>電話番号やお名前、期間など条件で履歴の検索・</a:t>
            </a:r>
            <a:endParaRPr lang="en-US" altLang="ja-JP" sz="1200">
              <a:latin typeface="Times New Roman" pitchFamily="18" charset="0"/>
            </a:endParaRPr>
          </a:p>
          <a:p>
            <a:pPr eaLnBrk="1" hangingPunct="1"/>
            <a:r>
              <a:rPr lang="ja-JP" altLang="en-US" sz="1200">
                <a:latin typeface="Times New Roman" pitchFamily="18" charset="0"/>
              </a:rPr>
              <a:t>絞り込みも可能です。</a:t>
            </a:r>
            <a:endParaRPr lang="en-US" altLang="ja-JP" sz="1200">
              <a:latin typeface="Times New Roman" pitchFamily="18" charset="0"/>
            </a:endParaRPr>
          </a:p>
          <a:p>
            <a:pPr eaLnBrk="1" hangingPunct="1"/>
            <a:endParaRPr lang="en-US" altLang="ja-JP" sz="1200">
              <a:latin typeface="Times New Roman" pitchFamily="18" charset="0"/>
            </a:endParaRPr>
          </a:p>
          <a:p>
            <a:pPr eaLnBrk="1" hangingPunct="1"/>
            <a:r>
              <a:rPr lang="ja-JP" altLang="en-US" sz="1200">
                <a:latin typeface="Times New Roman" pitchFamily="18" charset="0"/>
              </a:rPr>
              <a:t>着信ログは印刷したり、</a:t>
            </a:r>
            <a:r>
              <a:rPr lang="en-US" altLang="ja-JP" sz="1200">
                <a:latin typeface="Times New Roman" pitchFamily="18" charset="0"/>
              </a:rPr>
              <a:t>CSV</a:t>
            </a:r>
            <a:r>
              <a:rPr lang="ja-JP" altLang="en-US" sz="1200">
                <a:latin typeface="Times New Roman" pitchFamily="18" charset="0"/>
              </a:rPr>
              <a:t>ファイルとして</a:t>
            </a:r>
            <a:endParaRPr lang="en-US" altLang="ja-JP" sz="1200">
              <a:latin typeface="Times New Roman" pitchFamily="18" charset="0"/>
            </a:endParaRPr>
          </a:p>
          <a:p>
            <a:pPr eaLnBrk="1" hangingPunct="1"/>
            <a:r>
              <a:rPr lang="ja-JP" altLang="en-US" sz="1200">
                <a:latin typeface="Times New Roman" pitchFamily="18" charset="0"/>
              </a:rPr>
              <a:t>出力したりすることが可能なので顧客分析など</a:t>
            </a:r>
            <a:endParaRPr lang="en-US" altLang="ja-JP" sz="1200">
              <a:latin typeface="Times New Roman" pitchFamily="18" charset="0"/>
            </a:endParaRPr>
          </a:p>
          <a:p>
            <a:pPr eaLnBrk="1" hangingPunct="1"/>
            <a:r>
              <a:rPr lang="ja-JP" altLang="en-US" sz="1200">
                <a:latin typeface="Times New Roman" pitchFamily="18" charset="0"/>
              </a:rPr>
              <a:t>にご活用いただけます。</a:t>
            </a:r>
            <a:endParaRPr lang="en-US" altLang="ja-JP" sz="1200">
              <a:latin typeface="Times New Roman" pitchFamily="18" charset="0"/>
            </a:endParaRPr>
          </a:p>
          <a:p>
            <a:pPr eaLnBrk="1" hangingPunct="1"/>
            <a:r>
              <a:rPr lang="ja-JP" altLang="en-US" sz="1200">
                <a:latin typeface="Times New Roman" pitchFamily="18" charset="0"/>
              </a:rPr>
              <a:t>　</a:t>
            </a:r>
          </a:p>
        </p:txBody>
      </p:sp>
      <p:pic>
        <p:nvPicPr>
          <p:cNvPr id="11272" name="Picture 10" descr="C:\Users\simamura\Desktop\scree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1985963"/>
            <a:ext cx="5397500"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en-US" altLang="ja-JP" sz="1400">
                <a:latin typeface="Tahoma" pitchFamily="34" charset="0"/>
              </a:rPr>
              <a:t>4</a:t>
            </a:r>
          </a:p>
        </p:txBody>
      </p:sp>
      <p:sp>
        <p:nvSpPr>
          <p:cNvPr id="84994" name="Text Box 2"/>
          <p:cNvSpPr txBox="1">
            <a:spLocks noChangeArrowheads="1"/>
          </p:cNvSpPr>
          <p:nvPr/>
        </p:nvSpPr>
        <p:spPr bwMode="auto">
          <a:xfrm>
            <a:off x="0" y="0"/>
            <a:ext cx="9721850" cy="646113"/>
          </a:xfrm>
          <a:prstGeom prst="rect">
            <a:avLst/>
          </a:prstGeom>
          <a:noFill/>
          <a:ln w="3175">
            <a:noFill/>
            <a:miter lim="800000"/>
            <a:headEnd/>
            <a:tailEnd/>
          </a:ln>
          <a:effectLst/>
        </p:spPr>
        <p:txBody>
          <a:bodyPr>
            <a:spAutoFit/>
          </a:bodyPr>
          <a:lstStyle/>
          <a:p>
            <a:pPr algn="ctr" eaLnBrk="1" fontAlgn="ctr" hangingPunct="1">
              <a:lnSpc>
                <a:spcPct val="180000"/>
              </a:lnSpc>
              <a:defRPr/>
            </a:pP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   『</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見え</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TEL</a:t>
            </a:r>
            <a:r>
              <a:rPr lang="ja-JP" altLang="en-US"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君／</a:t>
            </a:r>
            <a:r>
              <a:rPr lang="en-US" altLang="ja-JP" sz="2000" b="1" dirty="0">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Single』</a:t>
            </a:r>
            <a:r>
              <a:rPr lang="ja-JP" altLang="en-US"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とアプリケーションの連携</a:t>
            </a:r>
            <a:endParaRPr lang="ja-JP"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sp>
        <p:nvSpPr>
          <p:cNvPr id="13316" name="Text Box 4"/>
          <p:cNvSpPr txBox="1">
            <a:spLocks noChangeArrowheads="1"/>
          </p:cNvSpPr>
          <p:nvPr/>
        </p:nvSpPr>
        <p:spPr bwMode="auto">
          <a:xfrm>
            <a:off x="531813" y="1774825"/>
            <a:ext cx="7766050" cy="676275"/>
          </a:xfrm>
          <a:prstGeom prst="rect">
            <a:avLst/>
          </a:prstGeom>
          <a:noFill/>
          <a:ln>
            <a:noFill/>
          </a:ln>
          <a:effectLst>
            <a:prstShdw prst="shdw17" dist="17961" dir="2700000">
              <a:srgbClr val="99997A"/>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1200">
                <a:latin typeface="Times New Roman" pitchFamily="18" charset="0"/>
              </a:rPr>
              <a:t>見え</a:t>
            </a:r>
            <a:r>
              <a:rPr lang="en-US" altLang="ja-JP" sz="1200">
                <a:latin typeface="Times New Roman" pitchFamily="18" charset="0"/>
              </a:rPr>
              <a:t>TEL</a:t>
            </a:r>
            <a:r>
              <a:rPr lang="ja-JP" altLang="en-US" sz="1200">
                <a:latin typeface="Times New Roman" pitchFamily="18" charset="0"/>
              </a:rPr>
              <a:t>君と、アプリケーション、データベースを連動することが可能です。</a:t>
            </a:r>
          </a:p>
          <a:p>
            <a:pPr eaLnBrk="1" hangingPunct="1"/>
            <a:r>
              <a:rPr lang="ja-JP" altLang="en-US" sz="1200">
                <a:latin typeface="Times New Roman" pitchFamily="18" charset="0"/>
              </a:rPr>
              <a:t>見え</a:t>
            </a:r>
            <a:r>
              <a:rPr lang="en-US" altLang="ja-JP" sz="1200">
                <a:latin typeface="Times New Roman" pitchFamily="18" charset="0"/>
              </a:rPr>
              <a:t>TEL</a:t>
            </a:r>
            <a:r>
              <a:rPr lang="ja-JP" altLang="en-US" sz="1200">
                <a:latin typeface="Times New Roman" pitchFamily="18" charset="0"/>
              </a:rPr>
              <a:t>君の連携機能を</a:t>
            </a:r>
            <a:r>
              <a:rPr lang="ja-JP" altLang="en-US" sz="1400">
                <a:latin typeface="Times New Roman" pitchFamily="18" charset="0"/>
              </a:rPr>
              <a:t>使用</a:t>
            </a:r>
            <a:r>
              <a:rPr lang="ja-JP" altLang="en-US" sz="1200">
                <a:latin typeface="Times New Roman" pitchFamily="18" charset="0"/>
              </a:rPr>
              <a:t>すれば、今お使いのアプリケーションにかんたんに</a:t>
            </a:r>
            <a:r>
              <a:rPr lang="en-US" altLang="ja-JP" sz="1200">
                <a:latin typeface="Times New Roman" pitchFamily="18" charset="0"/>
              </a:rPr>
              <a:t>CTI</a:t>
            </a:r>
            <a:r>
              <a:rPr lang="ja-JP" altLang="en-US" sz="1200">
                <a:latin typeface="Times New Roman" pitchFamily="18" charset="0"/>
              </a:rPr>
              <a:t>機能を組み込むことができます。</a:t>
            </a:r>
          </a:p>
          <a:p>
            <a:pPr eaLnBrk="1" hangingPunct="1"/>
            <a:r>
              <a:rPr lang="ja-JP" altLang="en-US" sz="1200">
                <a:latin typeface="Times New Roman" pitchFamily="18" charset="0"/>
              </a:rPr>
              <a:t>また、</a:t>
            </a:r>
            <a:r>
              <a:rPr lang="ja-JP" altLang="en-US" sz="1200" u="sng">
                <a:latin typeface="Times New Roman" pitchFamily="18" charset="0"/>
              </a:rPr>
              <a:t>パッケージソフトの</a:t>
            </a:r>
            <a:r>
              <a:rPr lang="en-US" altLang="ja-JP" sz="1200" u="sng">
                <a:latin typeface="Times New Roman" pitchFamily="18" charset="0"/>
              </a:rPr>
              <a:t>CTI</a:t>
            </a:r>
            <a:r>
              <a:rPr lang="ja-JP" altLang="en-US" sz="1200" u="sng">
                <a:latin typeface="Times New Roman" pitchFamily="18" charset="0"/>
              </a:rPr>
              <a:t>エンジンとして見え</a:t>
            </a:r>
            <a:r>
              <a:rPr lang="en-US" altLang="ja-JP" sz="1200" u="sng">
                <a:latin typeface="Times New Roman" pitchFamily="18" charset="0"/>
              </a:rPr>
              <a:t>TEL</a:t>
            </a:r>
            <a:r>
              <a:rPr lang="ja-JP" altLang="en-US" sz="1200" u="sng">
                <a:latin typeface="Times New Roman" pitchFamily="18" charset="0"/>
              </a:rPr>
              <a:t>君をご利用いただくことも可能</a:t>
            </a:r>
            <a:r>
              <a:rPr lang="ja-JP" altLang="en-US" sz="1200">
                <a:latin typeface="Times New Roman" pitchFamily="18" charset="0"/>
              </a:rPr>
              <a:t>です。</a:t>
            </a:r>
          </a:p>
        </p:txBody>
      </p:sp>
      <p:pic>
        <p:nvPicPr>
          <p:cNvPr id="13317"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13" y="4341813"/>
            <a:ext cx="1808162"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85005" name="Text Box 13"/>
          <p:cNvSpPr txBox="1">
            <a:spLocks noChangeArrowheads="1"/>
          </p:cNvSpPr>
          <p:nvPr/>
        </p:nvSpPr>
        <p:spPr bwMode="auto">
          <a:xfrm>
            <a:off x="1333500" y="887413"/>
            <a:ext cx="6872288" cy="369887"/>
          </a:xfrm>
          <a:prstGeom prst="rect">
            <a:avLst/>
          </a:prstGeom>
          <a:noFill/>
          <a:ln w="9525">
            <a:noFill/>
            <a:miter lim="800000"/>
            <a:headEnd/>
            <a:tailEnd/>
          </a:ln>
          <a:effectLst/>
        </p:spPr>
        <p:txBody>
          <a:bodyPr>
            <a:spAutoFit/>
          </a:bodyPr>
          <a:lstStyle/>
          <a:p>
            <a:pPr eaLnBrk="1" hangingPunct="1">
              <a:defRPr/>
            </a:pPr>
            <a:r>
              <a:rPr lang="en-US" altLang="ja-JP" sz="1800"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a:t>
            </a:r>
            <a:r>
              <a:rPr lang="ja-JP" altLang="en-US" sz="1800" dirty="0">
                <a:solidFill>
                  <a:srgbClr val="CC0000"/>
                </a:solidFill>
                <a:effectLst>
                  <a:outerShdw blurRad="38100" dist="38100" dir="2700000" algn="tl">
                    <a:srgbClr val="C0C0C0"/>
                  </a:outerShdw>
                </a:effectLst>
                <a:latin typeface="Times New Roman" pitchFamily="18" charset="0"/>
                <a:ea typeface="ＭＳ Ｐゴシック" panose="020B0600070205080204" pitchFamily="50" charset="-128"/>
              </a:rPr>
              <a:t>アプリケーションとかんたんに連動できます</a:t>
            </a:r>
          </a:p>
        </p:txBody>
      </p:sp>
      <p:sp>
        <p:nvSpPr>
          <p:cNvPr id="13319" name="テキスト ボックス 13"/>
          <p:cNvSpPr txBox="1">
            <a:spLocks noChangeArrowheads="1"/>
          </p:cNvSpPr>
          <p:nvPr/>
        </p:nvSpPr>
        <p:spPr bwMode="auto">
          <a:xfrm>
            <a:off x="536575" y="2454275"/>
            <a:ext cx="66802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en-US" altLang="ja-JP" sz="1200" dirty="0">
                <a:solidFill>
                  <a:srgbClr val="C00000"/>
                </a:solidFill>
              </a:rPr>
              <a:t>1.</a:t>
            </a:r>
            <a:r>
              <a:rPr lang="ja-JP" altLang="en-US" sz="1200" dirty="0">
                <a:solidFill>
                  <a:srgbClr val="C00000"/>
                </a:solidFill>
              </a:rPr>
              <a:t>自社オリジナルのアプリケーションをご利用中の場合</a:t>
            </a:r>
          </a:p>
          <a:p>
            <a:pPr eaLnBrk="1" hangingPunct="1"/>
            <a:r>
              <a:rPr lang="ja-JP" altLang="en-US" dirty="0"/>
              <a:t>　　アプリケーションに簡単な機能追加を行っていただくだけで</a:t>
            </a:r>
            <a:r>
              <a:rPr lang="en-US" altLang="ja-JP" dirty="0"/>
              <a:t>CTI</a:t>
            </a:r>
            <a:r>
              <a:rPr lang="ja-JP" altLang="en-US" dirty="0"/>
              <a:t>機能を付加できます。</a:t>
            </a:r>
            <a:endParaRPr lang="en-US" altLang="ja-JP" dirty="0"/>
          </a:p>
          <a:p>
            <a:pPr eaLnBrk="1" hangingPunct="1"/>
            <a:r>
              <a:rPr lang="ja-JP" altLang="en-US" dirty="0"/>
              <a:t>　　着信と同時にアプリケーション上にお客様の情報を表示することが可能になります。</a:t>
            </a:r>
          </a:p>
          <a:p>
            <a:pPr eaLnBrk="1" hangingPunct="1"/>
            <a:endParaRPr lang="ja-JP" altLang="en-US" dirty="0"/>
          </a:p>
          <a:p>
            <a:pPr eaLnBrk="1" hangingPunct="1"/>
            <a:r>
              <a:rPr lang="en-US" altLang="ja-JP" sz="1200" dirty="0">
                <a:solidFill>
                  <a:srgbClr val="C00000"/>
                </a:solidFill>
              </a:rPr>
              <a:t>2.</a:t>
            </a:r>
            <a:r>
              <a:rPr lang="ja-JP" altLang="en-US" sz="1200" dirty="0">
                <a:solidFill>
                  <a:srgbClr val="C00000"/>
                </a:solidFill>
              </a:rPr>
              <a:t>パッケージソフトウェアの</a:t>
            </a:r>
            <a:r>
              <a:rPr lang="en-US" altLang="ja-JP" sz="1200" dirty="0">
                <a:solidFill>
                  <a:srgbClr val="C00000"/>
                </a:solidFill>
              </a:rPr>
              <a:t>CTI</a:t>
            </a:r>
            <a:r>
              <a:rPr lang="ja-JP" altLang="en-US" sz="1200" dirty="0">
                <a:solidFill>
                  <a:srgbClr val="C00000"/>
                </a:solidFill>
              </a:rPr>
              <a:t>エンジンとしてご利用いただく場合</a:t>
            </a:r>
          </a:p>
          <a:p>
            <a:pPr eaLnBrk="1" hangingPunct="1"/>
            <a:r>
              <a:rPr lang="ja-JP" altLang="en-US" dirty="0"/>
              <a:t>　　パッケージソフトに簡単な機能追加を行っていただくだけで</a:t>
            </a:r>
            <a:r>
              <a:rPr lang="en-US" altLang="ja-JP" dirty="0"/>
              <a:t>CTI</a:t>
            </a:r>
            <a:r>
              <a:rPr lang="ja-JP" altLang="en-US" dirty="0"/>
              <a:t>機能を付加できます。</a:t>
            </a:r>
            <a:endParaRPr lang="en-US" altLang="ja-JP" dirty="0"/>
          </a:p>
          <a:p>
            <a:pPr eaLnBrk="1" hangingPunct="1"/>
            <a:r>
              <a:rPr lang="ja-JP" altLang="en-US" dirty="0"/>
              <a:t>　　見え</a:t>
            </a:r>
            <a:r>
              <a:rPr lang="en-US" altLang="ja-JP" dirty="0"/>
              <a:t>TEL</a:t>
            </a:r>
            <a:r>
              <a:rPr lang="ja-JP" altLang="en-US" dirty="0"/>
              <a:t>君の着信画面を表示せず、着信時に直接パッケージソフトの画面を表示することが可能です。</a:t>
            </a:r>
            <a:endParaRPr lang="en-US" altLang="ja-JP" dirty="0"/>
          </a:p>
          <a:p>
            <a:pPr eaLnBrk="1" hangingPunct="1"/>
            <a:r>
              <a:rPr lang="ja-JP" altLang="en-US" dirty="0"/>
              <a:t>　　</a:t>
            </a:r>
            <a:r>
              <a:rPr lang="en-US" altLang="ja-JP" dirty="0"/>
              <a:t>CTI</a:t>
            </a:r>
            <a:r>
              <a:rPr lang="ja-JP" altLang="en-US" dirty="0"/>
              <a:t>部分とパッケージソフト部分の切り分けが簡単にできるので、運用も簡単です。</a:t>
            </a:r>
            <a:endParaRPr lang="en-US" altLang="ja-JP" dirty="0"/>
          </a:p>
          <a:p>
            <a:pPr eaLnBrk="1" hangingPunct="1"/>
            <a:r>
              <a:rPr lang="ja-JP" altLang="en-US" dirty="0"/>
              <a:t>　　見え</a:t>
            </a:r>
            <a:r>
              <a:rPr lang="en-US" altLang="ja-JP" dirty="0"/>
              <a:t>TEL</a:t>
            </a:r>
            <a:r>
              <a:rPr lang="ja-JP" altLang="en-US" dirty="0"/>
              <a:t>君は多数のパッケージソフトに採用されているので安心してご利用いただけます。</a:t>
            </a:r>
            <a:endParaRPr lang="en-US" altLang="ja-JP" dirty="0"/>
          </a:p>
          <a:p>
            <a:pPr eaLnBrk="1" hangingPunct="1"/>
            <a:endParaRPr lang="en-US" altLang="ja-JP" dirty="0"/>
          </a:p>
          <a:p>
            <a:pPr eaLnBrk="1" hangingPunct="1"/>
            <a:r>
              <a:rPr lang="ja-JP" altLang="en-US" dirty="0"/>
              <a:t>　　</a:t>
            </a:r>
            <a:endParaRPr lang="ja-JP" altLang="en-US" dirty="0">
              <a:solidFill>
                <a:srgbClr val="C00000"/>
              </a:solidFill>
            </a:endParaRPr>
          </a:p>
          <a:p>
            <a:pPr eaLnBrk="1" hangingPunct="1"/>
            <a:r>
              <a:rPr lang="ja-JP" altLang="en-US" sz="1200" dirty="0">
                <a:solidFill>
                  <a:srgbClr val="C00000"/>
                </a:solidFill>
              </a:rPr>
              <a:t>■今お使いのデータベースがそのまま利用可能</a:t>
            </a:r>
          </a:p>
          <a:p>
            <a:pPr eaLnBrk="1" hangingPunct="1"/>
            <a:r>
              <a:rPr lang="ja-JP" altLang="en-US" dirty="0"/>
              <a:t>　　アプリケーションで使用しているデータベースが</a:t>
            </a:r>
            <a:r>
              <a:rPr lang="en-US" altLang="ja-JP" dirty="0"/>
              <a:t>ODBC</a:t>
            </a:r>
            <a:r>
              <a:rPr lang="ja-JP" altLang="en-US" dirty="0"/>
              <a:t>に対応していれば、そのデータベースを元に</a:t>
            </a:r>
            <a:endParaRPr lang="en-US" altLang="ja-JP" dirty="0"/>
          </a:p>
          <a:p>
            <a:pPr eaLnBrk="1" hangingPunct="1"/>
            <a:r>
              <a:rPr lang="ja-JP" altLang="en-US" dirty="0"/>
              <a:t>　  着信ログに相手の名前や住所などの情報を記録できます。</a:t>
            </a:r>
            <a:endParaRPr lang="en-US" altLang="ja-JP" dirty="0"/>
          </a:p>
          <a:p>
            <a:pPr eaLnBrk="1" hangingPunct="1"/>
            <a:endParaRPr lang="ja-JP" altLang="en-US" dirty="0"/>
          </a:p>
          <a:p>
            <a:pPr eaLnBrk="1" hangingPunct="1"/>
            <a:r>
              <a:rPr lang="ja-JP" altLang="en-US" dirty="0"/>
              <a:t>　　</a:t>
            </a:r>
            <a:r>
              <a:rPr lang="en-US" altLang="ja-JP" dirty="0"/>
              <a:t>ODBC</a:t>
            </a:r>
            <a:r>
              <a:rPr lang="ja-JP" altLang="en-US" dirty="0"/>
              <a:t>に対応していない場合でも、</a:t>
            </a:r>
            <a:r>
              <a:rPr lang="en-US" altLang="ja-JP" dirty="0"/>
              <a:t>CSV</a:t>
            </a:r>
            <a:r>
              <a:rPr lang="ja-JP" altLang="en-US" dirty="0"/>
              <a:t>書き出しが可能であれば付属データベース「かんたん受付」に情報を取り込み、</a:t>
            </a:r>
            <a:endParaRPr lang="en-US" altLang="ja-JP" dirty="0"/>
          </a:p>
          <a:p>
            <a:pPr eaLnBrk="1" hangingPunct="1"/>
            <a:r>
              <a:rPr lang="en-US" altLang="ja-JP" dirty="0"/>
              <a:t>     </a:t>
            </a:r>
            <a:r>
              <a:rPr lang="ja-JP" altLang="en-US" dirty="0"/>
              <a:t>着信ログに記録が可能です。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75"/>
          <p:cNvSpPr>
            <a:spLocks noChangeArrowheads="1"/>
          </p:cNvSpPr>
          <p:nvPr/>
        </p:nvSpPr>
        <p:spPr bwMode="auto">
          <a:xfrm>
            <a:off x="0" y="668338"/>
            <a:ext cx="9459913" cy="16557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8088" y="1860551"/>
            <a:ext cx="1718136" cy="2038241"/>
          </a:xfrm>
          <a:prstGeom prst="rect">
            <a:avLst/>
          </a:prstGeom>
        </p:spPr>
      </p:pic>
      <p:pic>
        <p:nvPicPr>
          <p:cNvPr id="15364"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2913" y="2122488"/>
            <a:ext cx="2330450"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5365" name="スライド番号プレースホル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en-US" altLang="ja-JP" sz="1400">
                <a:latin typeface="Tahoma" pitchFamily="34" charset="0"/>
              </a:rPr>
              <a:t>5</a:t>
            </a:r>
          </a:p>
        </p:txBody>
      </p:sp>
      <p:sp>
        <p:nvSpPr>
          <p:cNvPr id="2272" name="Text Box 224"/>
          <p:cNvSpPr txBox="1">
            <a:spLocks noChangeArrowheads="1"/>
          </p:cNvSpPr>
          <p:nvPr/>
        </p:nvSpPr>
        <p:spPr bwMode="auto">
          <a:xfrm>
            <a:off x="0" y="0"/>
            <a:ext cx="9721850" cy="646113"/>
          </a:xfrm>
          <a:prstGeom prst="rect">
            <a:avLst/>
          </a:prstGeom>
          <a:noFill/>
          <a:ln w="3175">
            <a:noFill/>
            <a:miter lim="800000"/>
            <a:headEnd/>
            <a:tailEnd/>
          </a:ln>
          <a:effectLst/>
        </p:spPr>
        <p:txBody>
          <a:bodyPr>
            <a:spAutoFit/>
          </a:bodyPr>
          <a:lstStyle/>
          <a:p>
            <a:pPr algn="ctr" eaLnBrk="1" hangingPunct="1">
              <a:lnSpc>
                <a:spcPct val="180000"/>
              </a:lnSpc>
              <a:defRPr/>
            </a:pPr>
            <a:r>
              <a:rPr lang="ja-JP" altLang="en-US" sz="2000" b="1">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データベース設定機能</a:t>
            </a:r>
            <a:endParaRPr lang="ja-JP" altLang="ja-JP" sz="2000" b="1">
              <a:solidFill>
                <a:schemeClr val="folHlink"/>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sp>
        <p:nvSpPr>
          <p:cNvPr id="15367" name="Rectangle 257"/>
          <p:cNvSpPr>
            <a:spLocks noChangeArrowheads="1"/>
          </p:cNvSpPr>
          <p:nvPr/>
        </p:nvSpPr>
        <p:spPr bwMode="auto">
          <a:xfrm>
            <a:off x="6691313" y="1874838"/>
            <a:ext cx="19827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en-US" altLang="ja-JP" sz="900">
                <a:latin typeface="Times New Roman" pitchFamily="18" charset="0"/>
              </a:rPr>
              <a:t>■</a:t>
            </a:r>
            <a:r>
              <a:rPr lang="ja-JP" altLang="en-US" sz="900">
                <a:latin typeface="Times New Roman" pitchFamily="18" charset="0"/>
              </a:rPr>
              <a:t>環境設定（データベース設定）画面</a:t>
            </a:r>
          </a:p>
        </p:txBody>
      </p:sp>
      <p:sp>
        <p:nvSpPr>
          <p:cNvPr id="15368" name="Text Box 266"/>
          <p:cNvSpPr txBox="1">
            <a:spLocks noChangeArrowheads="1"/>
          </p:cNvSpPr>
          <p:nvPr/>
        </p:nvSpPr>
        <p:spPr bwMode="auto">
          <a:xfrm>
            <a:off x="5195888" y="1112838"/>
            <a:ext cx="3857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1200" b="1">
                <a:solidFill>
                  <a:schemeClr val="bg1"/>
                </a:solidFill>
              </a:rPr>
              <a:t>「検索」ボタンで「データソース選択」（ＯＤＢＣ）画面を表示</a:t>
            </a:r>
          </a:p>
        </p:txBody>
      </p:sp>
      <p:sp>
        <p:nvSpPr>
          <p:cNvPr id="15369" name="Text Box 267"/>
          <p:cNvSpPr txBox="1">
            <a:spLocks noChangeArrowheads="1"/>
          </p:cNvSpPr>
          <p:nvPr/>
        </p:nvSpPr>
        <p:spPr bwMode="auto">
          <a:xfrm>
            <a:off x="471488" y="884238"/>
            <a:ext cx="84899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1100" dirty="0"/>
              <a:t>着信情報として表示したり、ログに記録したりするお客様の情報として使用するデータベースは「環境設定」で指定ができます。</a:t>
            </a:r>
          </a:p>
          <a:p>
            <a:pPr eaLnBrk="1" hangingPunct="1"/>
            <a:endParaRPr lang="en-US" altLang="ja-JP" sz="1100" dirty="0"/>
          </a:p>
          <a:p>
            <a:pPr eaLnBrk="1" hangingPunct="1"/>
            <a:r>
              <a:rPr lang="en-US" altLang="ja-JP" sz="1100" dirty="0"/>
              <a:t>ODBC</a:t>
            </a:r>
            <a:r>
              <a:rPr lang="ja-JP" altLang="en-US" sz="1100" dirty="0"/>
              <a:t>に対応したデータベースであればほとんどのデータベースが指定可能です。</a:t>
            </a:r>
            <a:endParaRPr lang="en-US" altLang="ja-JP" sz="1100" dirty="0"/>
          </a:p>
          <a:p>
            <a:pPr eaLnBrk="1" hangingPunct="1"/>
            <a:endParaRPr lang="en-US" altLang="ja-JP" sz="1100" dirty="0"/>
          </a:p>
          <a:p>
            <a:pPr eaLnBrk="1" hangingPunct="1"/>
            <a:r>
              <a:rPr lang="ja-JP" altLang="en-US" sz="1100" dirty="0">
                <a:solidFill>
                  <a:srgbClr val="0000FF"/>
                </a:solidFill>
              </a:rPr>
              <a:t>例） </a:t>
            </a:r>
            <a:r>
              <a:rPr lang="en-US" altLang="ja-JP" sz="1100" dirty="0">
                <a:solidFill>
                  <a:srgbClr val="0000FF"/>
                </a:solidFill>
              </a:rPr>
              <a:t>ACCESS , SQL Server, Oracle, PostgreSQL</a:t>
            </a:r>
            <a:r>
              <a:rPr lang="ja-JP" altLang="en-US" sz="1100" dirty="0">
                <a:solidFill>
                  <a:srgbClr val="0000FF"/>
                </a:solidFill>
              </a:rPr>
              <a:t>等</a:t>
            </a:r>
            <a:endParaRPr lang="en-US" altLang="ja-JP" sz="1100" dirty="0">
              <a:solidFill>
                <a:srgbClr val="0000FF"/>
              </a:solidFill>
            </a:endParaRPr>
          </a:p>
          <a:p>
            <a:pPr eaLnBrk="1" hangingPunct="1"/>
            <a:endParaRPr lang="en-US" altLang="ja-JP" sz="1100" dirty="0">
              <a:solidFill>
                <a:srgbClr val="0000FF"/>
              </a:solidFill>
            </a:endParaRPr>
          </a:p>
        </p:txBody>
      </p:sp>
      <p:sp>
        <p:nvSpPr>
          <p:cNvPr id="15370" name="Text Box 273"/>
          <p:cNvSpPr txBox="1">
            <a:spLocks noChangeArrowheads="1"/>
          </p:cNvSpPr>
          <p:nvPr/>
        </p:nvSpPr>
        <p:spPr bwMode="auto">
          <a:xfrm>
            <a:off x="6503988" y="4624388"/>
            <a:ext cx="30511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90000" tIns="46800" rIns="90000" bIns="46800">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solidFill>
                  <a:srgbClr val="996600"/>
                </a:solidFill>
              </a:rPr>
              <a:t>着信画面に表示する項目を最大１２項目選択できます。</a:t>
            </a:r>
          </a:p>
          <a:p>
            <a:pPr eaLnBrk="1" hangingPunct="1"/>
            <a:r>
              <a:rPr lang="ja-JP" altLang="en-US" sz="800">
                <a:solidFill>
                  <a:srgbClr val="996600"/>
                </a:solidFill>
              </a:rPr>
              <a:t>（必須フィールド指定２項目　＋　任意フィールド指定１０項目）</a:t>
            </a:r>
          </a:p>
        </p:txBody>
      </p:sp>
      <p:sp>
        <p:nvSpPr>
          <p:cNvPr id="15371" name="Rectangle 276"/>
          <p:cNvSpPr>
            <a:spLocks noChangeArrowheads="1"/>
          </p:cNvSpPr>
          <p:nvPr/>
        </p:nvSpPr>
        <p:spPr bwMode="gray">
          <a:xfrm>
            <a:off x="469900" y="795338"/>
            <a:ext cx="87471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endParaRPr lang="ja-JP" altLang="ja-JP" sz="2400">
              <a:latin typeface="Tahoma" pitchFamily="34" charset="0"/>
            </a:endParaRPr>
          </a:p>
        </p:txBody>
      </p:sp>
      <p:sp>
        <p:nvSpPr>
          <p:cNvPr id="15372" name="AutoShape 5"/>
          <p:cNvSpPr>
            <a:spLocks noChangeArrowheads="1"/>
          </p:cNvSpPr>
          <p:nvPr/>
        </p:nvSpPr>
        <p:spPr bwMode="auto">
          <a:xfrm>
            <a:off x="1022350" y="2411413"/>
            <a:ext cx="585788" cy="290512"/>
          </a:xfrm>
          <a:prstGeom prst="rightArrow">
            <a:avLst>
              <a:gd name="adj1" fmla="val 50000"/>
              <a:gd name="adj2" fmla="val 57691"/>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pic>
        <p:nvPicPr>
          <p:cNvPr id="15373" name="Pictur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388" y="2300288"/>
            <a:ext cx="423862" cy="5683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9" descr="C:\Users\simamura\Desktop\logo.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1950" y="2306638"/>
            <a:ext cx="13176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0" descr="C:\Users\simamura\Desktop\scree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2438" y="3095625"/>
            <a:ext cx="16065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AutoShape 5"/>
          <p:cNvSpPr>
            <a:spLocks noChangeArrowheads="1"/>
          </p:cNvSpPr>
          <p:nvPr/>
        </p:nvSpPr>
        <p:spPr bwMode="auto">
          <a:xfrm>
            <a:off x="3003550" y="2411413"/>
            <a:ext cx="585788" cy="290512"/>
          </a:xfrm>
          <a:prstGeom prst="rightArrow">
            <a:avLst>
              <a:gd name="adj1" fmla="val 50000"/>
              <a:gd name="adj2" fmla="val 57691"/>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15377" name="テキスト ボックス 16"/>
          <p:cNvSpPr txBox="1">
            <a:spLocks noChangeArrowheads="1"/>
          </p:cNvSpPr>
          <p:nvPr/>
        </p:nvSpPr>
        <p:spPr bwMode="auto">
          <a:xfrm>
            <a:off x="460375" y="5103813"/>
            <a:ext cx="3721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en-US" altLang="ja-JP"/>
              <a:t>※ODBC</a:t>
            </a:r>
            <a:r>
              <a:rPr lang="ja-JP" altLang="en-US"/>
              <a:t>に対応指定していないデータベースをお使いの場合でも</a:t>
            </a:r>
            <a:endParaRPr lang="en-US" altLang="ja-JP"/>
          </a:p>
          <a:p>
            <a:pPr eaLnBrk="1" hangingPunct="1"/>
            <a:r>
              <a:rPr lang="ja-JP" altLang="en-US"/>
              <a:t>　顧客情報を</a:t>
            </a:r>
            <a:r>
              <a:rPr lang="en-US" altLang="ja-JP"/>
              <a:t>CSV</a:t>
            </a:r>
            <a:r>
              <a:rPr lang="ja-JP" altLang="en-US"/>
              <a:t>に書き出すことができれば、付属データベースに</a:t>
            </a:r>
            <a:endParaRPr lang="en-US" altLang="ja-JP"/>
          </a:p>
          <a:p>
            <a:pPr eaLnBrk="1" hangingPunct="1"/>
            <a:r>
              <a:rPr lang="ja-JP" altLang="en-US"/>
              <a:t>　情報を取り込み、着信表示することが可能です。</a:t>
            </a:r>
          </a:p>
          <a:p>
            <a:pPr eaLnBrk="1" hangingPunct="1"/>
            <a:endParaRPr lang="ja-JP" altLang="en-US"/>
          </a:p>
        </p:txBody>
      </p:sp>
      <p:sp>
        <p:nvSpPr>
          <p:cNvPr id="18" name="円柱 17"/>
          <p:cNvSpPr/>
          <p:nvPr/>
        </p:nvSpPr>
        <p:spPr bwMode="auto">
          <a:xfrm>
            <a:off x="1957388" y="3490913"/>
            <a:ext cx="585787" cy="392112"/>
          </a:xfrm>
          <a:prstGeom prst="can">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175" cap="flat" cmpd="sng" algn="ctr">
            <a:solidFill>
              <a:schemeClr val="accent1"/>
            </a:solidFill>
            <a:prstDash val="solid"/>
            <a:round/>
            <a:headEnd type="none" w="med" len="med"/>
            <a:tailEnd type="none" w="med" len="med"/>
          </a:ln>
          <a:effectLst/>
        </p:spPr>
        <p:txBody>
          <a:bodyPr>
            <a:spAutoFit/>
          </a:bodyPr>
          <a:lstStyle/>
          <a:p>
            <a:pPr eaLnBrk="1" hangingPunct="1">
              <a:defRPr/>
            </a:pPr>
            <a:endParaRPr lang="ja-JP" altLang="en-US">
              <a:latin typeface="ＭＳ Ｐゴシック" panose="020B0600070205080204" pitchFamily="50" charset="-128"/>
              <a:ea typeface="ＭＳ Ｐゴシック" panose="020B0600070205080204" pitchFamily="50" charset="-128"/>
            </a:endParaRPr>
          </a:p>
        </p:txBody>
      </p:sp>
      <p:cxnSp>
        <p:nvCxnSpPr>
          <p:cNvPr id="22" name="直線矢印コネクタ 21"/>
          <p:cNvCxnSpPr/>
          <p:nvPr/>
        </p:nvCxnSpPr>
        <p:spPr bwMode="auto">
          <a:xfrm rot="5400000">
            <a:off x="1915320" y="3164681"/>
            <a:ext cx="481012" cy="3175"/>
          </a:xfrm>
          <a:prstGeom prst="straightConnector1">
            <a:avLst/>
          </a:prstGeom>
          <a:noFill/>
          <a:ln w="15875" cap="flat" cmpd="sng" algn="ctr">
            <a:solidFill>
              <a:schemeClr val="accent1">
                <a:lumMod val="50000"/>
              </a:schemeClr>
            </a:solidFill>
            <a:prstDash val="solid"/>
            <a:round/>
            <a:headEnd type="none" w="med" len="med"/>
            <a:tailEnd type="arrow"/>
          </a:ln>
          <a:effectLst/>
        </p:spPr>
      </p:cxnSp>
      <p:cxnSp>
        <p:nvCxnSpPr>
          <p:cNvPr id="23" name="直線矢印コネクタ 22"/>
          <p:cNvCxnSpPr/>
          <p:nvPr/>
        </p:nvCxnSpPr>
        <p:spPr bwMode="auto">
          <a:xfrm rot="5400000" flipH="1" flipV="1">
            <a:off x="2072481" y="3145632"/>
            <a:ext cx="492125" cy="1588"/>
          </a:xfrm>
          <a:prstGeom prst="straightConnector1">
            <a:avLst/>
          </a:prstGeom>
          <a:noFill/>
          <a:ln w="15875" cap="flat" cmpd="sng" algn="ctr">
            <a:solidFill>
              <a:schemeClr val="accent1">
                <a:lumMod val="50000"/>
              </a:schemeClr>
            </a:solidFill>
            <a:prstDash val="solid"/>
            <a:round/>
            <a:headEnd type="none" w="med" len="med"/>
            <a:tailEnd type="arrow"/>
          </a:ln>
          <a:effectLst/>
        </p:spPr>
      </p:cxnSp>
      <p:sp>
        <p:nvSpPr>
          <p:cNvPr id="15381" name="テキスト ボックス 27"/>
          <p:cNvSpPr txBox="1">
            <a:spLocks noChangeArrowheads="1"/>
          </p:cNvSpPr>
          <p:nvPr/>
        </p:nvSpPr>
        <p:spPr bwMode="auto">
          <a:xfrm>
            <a:off x="1981200" y="3687763"/>
            <a:ext cx="546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t>データ</a:t>
            </a:r>
            <a:endParaRPr lang="en-US" altLang="ja-JP"/>
          </a:p>
          <a:p>
            <a:pPr eaLnBrk="1" hangingPunct="1"/>
            <a:r>
              <a:rPr lang="ja-JP" altLang="en-US"/>
              <a:t>ベース</a:t>
            </a:r>
            <a:endParaRPr lang="en-US" altLang="ja-JP"/>
          </a:p>
        </p:txBody>
      </p:sp>
      <p:sp>
        <p:nvSpPr>
          <p:cNvPr id="15382" name="AutoShape 12"/>
          <p:cNvSpPr>
            <a:spLocks noChangeArrowheads="1"/>
          </p:cNvSpPr>
          <p:nvPr/>
        </p:nvSpPr>
        <p:spPr bwMode="auto">
          <a:xfrm>
            <a:off x="508000" y="4416425"/>
            <a:ext cx="3317875" cy="604838"/>
          </a:xfrm>
          <a:prstGeom prst="wedgeRoundRectCallout">
            <a:avLst>
              <a:gd name="adj1" fmla="val -14847"/>
              <a:gd name="adj2" fmla="val -118690"/>
              <a:gd name="adj3" fmla="val 16667"/>
            </a:avLst>
          </a:prstGeom>
          <a:gradFill rotWithShape="0">
            <a:gsLst>
              <a:gs pos="0">
                <a:srgbClr val="99CCFF"/>
              </a:gs>
              <a:gs pos="100000">
                <a:srgbClr val="DDEEFF"/>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latin typeface="Times New Roman" pitchFamily="18" charset="0"/>
              </a:rPr>
              <a:t>着信があると見え</a:t>
            </a:r>
            <a:r>
              <a:rPr lang="en-US" altLang="ja-JP">
                <a:latin typeface="Times New Roman" pitchFamily="18" charset="0"/>
              </a:rPr>
              <a:t>TEL</a:t>
            </a:r>
            <a:r>
              <a:rPr lang="ja-JP" altLang="en-US">
                <a:latin typeface="Times New Roman" pitchFamily="18" charset="0"/>
              </a:rPr>
              <a:t>君が指定されたデータベースを検索し、見つかった顧客情報を画面表示したり、ログに記録したりします。</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正方形/長方形 1"/>
          <p:cNvSpPr>
            <a:spLocks noChangeArrowheads="1"/>
          </p:cNvSpPr>
          <p:nvPr/>
        </p:nvSpPr>
        <p:spPr bwMode="auto">
          <a:xfrm>
            <a:off x="0" y="682625"/>
            <a:ext cx="6288088" cy="5557838"/>
          </a:xfrm>
          <a:prstGeom prst="rect">
            <a:avLst/>
          </a:prstGeom>
          <a:solidFill>
            <a:schemeClr val="bg1"/>
          </a:solidFill>
          <a:ln>
            <a:noFill/>
          </a:ln>
          <a:extLst>
            <a:ext uri="{91240B29-F687-4F45-9708-019B960494DF}">
              <a14:hiddenLine xmlns:a14="http://schemas.microsoft.com/office/drawing/2010/main" w="3175" algn="ctr">
                <a:solidFill>
                  <a:srgbClr val="000000"/>
                </a:solidFill>
                <a:round/>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4850" y="1911350"/>
            <a:ext cx="2153139" cy="2554288"/>
          </a:xfrm>
          <a:prstGeom prst="rect">
            <a:avLst/>
          </a:prstGeom>
        </p:spPr>
      </p:pic>
      <p:sp>
        <p:nvSpPr>
          <p:cNvPr id="17411" name="Rectangle 17"/>
          <p:cNvSpPr>
            <a:spLocks noChangeArrowheads="1"/>
          </p:cNvSpPr>
          <p:nvPr/>
        </p:nvSpPr>
        <p:spPr bwMode="auto">
          <a:xfrm>
            <a:off x="4576763" y="1104900"/>
            <a:ext cx="184150" cy="246063"/>
          </a:xfrm>
          <a:prstGeom prst="rect">
            <a:avLst/>
          </a:pr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endParaRPr lang="ja-JP" altLang="ja-JP"/>
          </a:p>
        </p:txBody>
      </p:sp>
      <p:sp>
        <p:nvSpPr>
          <p:cNvPr id="17413" name="スライド番号プレースホル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en-US" altLang="ja-JP" sz="1400">
                <a:latin typeface="Tahoma" pitchFamily="34" charset="0"/>
              </a:rPr>
              <a:t>6</a:t>
            </a:r>
          </a:p>
        </p:txBody>
      </p:sp>
      <p:sp>
        <p:nvSpPr>
          <p:cNvPr id="86018" name="Text Box 2"/>
          <p:cNvSpPr txBox="1">
            <a:spLocks noChangeArrowheads="1"/>
          </p:cNvSpPr>
          <p:nvPr/>
        </p:nvSpPr>
        <p:spPr bwMode="auto">
          <a:xfrm>
            <a:off x="984250" y="0"/>
            <a:ext cx="8737600" cy="646113"/>
          </a:xfrm>
          <a:prstGeom prst="rect">
            <a:avLst/>
          </a:prstGeom>
          <a:noFill/>
          <a:ln w="3175">
            <a:noFill/>
            <a:miter lim="800000"/>
            <a:headEnd/>
            <a:tailEnd/>
          </a:ln>
          <a:effectLst/>
        </p:spPr>
        <p:txBody>
          <a:bodyPr>
            <a:spAutoFit/>
          </a:bodyPr>
          <a:lstStyle/>
          <a:p>
            <a:pPr algn="ctr" eaLnBrk="1" fontAlgn="ctr" hangingPunct="1">
              <a:lnSpc>
                <a:spcPct val="180000"/>
              </a:lnSpc>
              <a:defRPr/>
            </a:pPr>
            <a:r>
              <a:rPr lang="en-US"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4</a:t>
            </a:r>
            <a:r>
              <a:rPr lang="ja-JP" altLang="en-US" sz="2000" b="1" dirty="0" err="1">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つの</a:t>
            </a:r>
            <a:r>
              <a:rPr lang="ja-JP" altLang="en-US"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連動方法（①プログラム起動）</a:t>
            </a:r>
            <a:endParaRPr lang="ja-JP"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sp>
        <p:nvSpPr>
          <p:cNvPr id="17415" name="Oval 4"/>
          <p:cNvSpPr>
            <a:spLocks noChangeArrowheads="1"/>
          </p:cNvSpPr>
          <p:nvPr/>
        </p:nvSpPr>
        <p:spPr bwMode="auto">
          <a:xfrm>
            <a:off x="2346325" y="3552825"/>
            <a:ext cx="458788" cy="2413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17416" name="AutoShape 5"/>
          <p:cNvSpPr>
            <a:spLocks noChangeArrowheads="1"/>
          </p:cNvSpPr>
          <p:nvPr/>
        </p:nvSpPr>
        <p:spPr bwMode="auto">
          <a:xfrm>
            <a:off x="1122363" y="2597150"/>
            <a:ext cx="784225" cy="387350"/>
          </a:xfrm>
          <a:prstGeom prst="rightArrow">
            <a:avLst>
              <a:gd name="adj1" fmla="val 50000"/>
              <a:gd name="adj2" fmla="val 57926"/>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pic>
        <p:nvPicPr>
          <p:cNvPr id="17417"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388" y="2486025"/>
            <a:ext cx="423862" cy="5667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Line 8"/>
          <p:cNvSpPr>
            <a:spLocks noChangeShapeType="1"/>
          </p:cNvSpPr>
          <p:nvPr/>
        </p:nvSpPr>
        <p:spPr bwMode="auto">
          <a:xfrm flipV="1">
            <a:off x="2819400" y="2924175"/>
            <a:ext cx="1530350" cy="7397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7419" name="AutoShape 12"/>
          <p:cNvSpPr>
            <a:spLocks noChangeArrowheads="1"/>
          </p:cNvSpPr>
          <p:nvPr/>
        </p:nvSpPr>
        <p:spPr bwMode="auto">
          <a:xfrm>
            <a:off x="233363" y="3948113"/>
            <a:ext cx="2057400" cy="455612"/>
          </a:xfrm>
          <a:prstGeom prst="wedgeRoundRectCallout">
            <a:avLst>
              <a:gd name="adj1" fmla="val 34167"/>
              <a:gd name="adj2" fmla="val -68463"/>
              <a:gd name="adj3" fmla="val 16667"/>
            </a:avLst>
          </a:prstGeom>
          <a:gradFill rotWithShape="0">
            <a:gsLst>
              <a:gs pos="0">
                <a:srgbClr val="99CCFF"/>
              </a:gs>
              <a:gs pos="100000">
                <a:srgbClr val="DDEEFF"/>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latin typeface="Times New Roman" pitchFamily="18" charset="0"/>
              </a:rPr>
              <a:t>電話着信と同時に着信画面に</a:t>
            </a:r>
          </a:p>
          <a:p>
            <a:pPr eaLnBrk="1" hangingPunct="1"/>
            <a:r>
              <a:rPr lang="ja-JP" altLang="en-US">
                <a:latin typeface="Times New Roman" pitchFamily="18" charset="0"/>
              </a:rPr>
              <a:t>発信者の情報が表示されます</a:t>
            </a:r>
          </a:p>
        </p:txBody>
      </p:sp>
      <p:sp>
        <p:nvSpPr>
          <p:cNvPr id="17420" name="Rectangle 18"/>
          <p:cNvSpPr>
            <a:spLocks noChangeArrowheads="1"/>
          </p:cNvSpPr>
          <p:nvPr/>
        </p:nvSpPr>
        <p:spPr bwMode="gray">
          <a:xfrm>
            <a:off x="404813" y="795338"/>
            <a:ext cx="87471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endParaRPr lang="ja-JP" altLang="ja-JP" sz="2400">
              <a:latin typeface="Tahoma" pitchFamily="34" charset="0"/>
            </a:endParaRPr>
          </a:p>
        </p:txBody>
      </p:sp>
      <p:sp>
        <p:nvSpPr>
          <p:cNvPr id="17421" name="Text Box 21"/>
          <p:cNvSpPr txBox="1">
            <a:spLocks noChangeArrowheads="1"/>
          </p:cNvSpPr>
          <p:nvPr/>
        </p:nvSpPr>
        <p:spPr bwMode="auto">
          <a:xfrm>
            <a:off x="2922588" y="3929063"/>
            <a:ext cx="1865312" cy="400050"/>
          </a:xfrm>
          <a:prstGeom prst="rect">
            <a:avLst/>
          </a:prstGeom>
          <a:solidFill>
            <a:srgbClr val="CCFFFF"/>
          </a:solidFill>
          <a:ln w="3175">
            <a:solidFill>
              <a:schemeClr val="tx1"/>
            </a:solidFill>
            <a:miter lim="800000"/>
            <a:headEnd/>
            <a:tailEnd/>
          </a:ln>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t>詳細表示ボタンをクリックすると</a:t>
            </a:r>
            <a:endParaRPr lang="en-US" altLang="ja-JP"/>
          </a:p>
          <a:p>
            <a:pPr eaLnBrk="1" hangingPunct="1"/>
            <a:r>
              <a:rPr lang="ja-JP" altLang="en-US"/>
              <a:t>アプリケーションが起動</a:t>
            </a:r>
          </a:p>
        </p:txBody>
      </p:sp>
      <p:sp>
        <p:nvSpPr>
          <p:cNvPr id="17422" name="Text Box 23"/>
          <p:cNvSpPr txBox="1">
            <a:spLocks noChangeArrowheads="1"/>
          </p:cNvSpPr>
          <p:nvPr/>
        </p:nvSpPr>
        <p:spPr bwMode="auto">
          <a:xfrm>
            <a:off x="479425" y="895350"/>
            <a:ext cx="8470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1200"/>
              <a:t>「プログラム起動」を使用すると、引数として電話番号などの</a:t>
            </a:r>
            <a:r>
              <a:rPr lang="en-US" altLang="ja-JP" sz="1200"/>
              <a:t>CTI</a:t>
            </a:r>
            <a:r>
              <a:rPr lang="ja-JP" altLang="en-US" sz="1200"/>
              <a:t>情報を引き渡しながらアプリケーションを起動することができます。</a:t>
            </a:r>
            <a:endParaRPr lang="en-US" altLang="ja-JP" sz="1200"/>
          </a:p>
          <a:p>
            <a:pPr eaLnBrk="1" hangingPunct="1"/>
            <a:r>
              <a:rPr lang="ja-JP" altLang="en-US" sz="1200"/>
              <a:t>アプリケーションは引き渡された電話番号等の情報をもとに顧客情報を検索し、画面に表示することができます。</a:t>
            </a:r>
          </a:p>
          <a:p>
            <a:pPr eaLnBrk="1" hangingPunct="1"/>
            <a:endParaRPr lang="en-US" altLang="ja-JP" sz="1200"/>
          </a:p>
        </p:txBody>
      </p:sp>
      <p:sp>
        <p:nvSpPr>
          <p:cNvPr id="17423" name="Text Box 24"/>
          <p:cNvSpPr txBox="1">
            <a:spLocks noChangeArrowheads="1"/>
          </p:cNvSpPr>
          <p:nvPr/>
        </p:nvSpPr>
        <p:spPr bwMode="auto">
          <a:xfrm>
            <a:off x="517525" y="6043613"/>
            <a:ext cx="40497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en-US" altLang="ja-JP" sz="800"/>
              <a:t>※</a:t>
            </a:r>
            <a:r>
              <a:rPr lang="ja-JP" altLang="en-US" sz="800"/>
              <a:t>「プログラム起動」方式は着信表示画面を表示する設定の場合のみご使用いただけます</a:t>
            </a:r>
          </a:p>
        </p:txBody>
      </p:sp>
      <p:sp>
        <p:nvSpPr>
          <p:cNvPr id="17424" name="Text Box 23"/>
          <p:cNvSpPr txBox="1">
            <a:spLocks noChangeArrowheads="1"/>
          </p:cNvSpPr>
          <p:nvPr/>
        </p:nvSpPr>
        <p:spPr bwMode="auto">
          <a:xfrm>
            <a:off x="479425" y="5102225"/>
            <a:ext cx="8167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1200"/>
              <a:t>この方法を使用すると、アプリケーションにかんたんなカスタマイズを加えるだけで</a:t>
            </a:r>
            <a:r>
              <a:rPr lang="en-US" altLang="ja-JP" sz="1200"/>
              <a:t>CTI</a:t>
            </a:r>
            <a:r>
              <a:rPr lang="ja-JP" altLang="en-US" sz="1200"/>
              <a:t>情報を受け取ることが可能になります。</a:t>
            </a:r>
          </a:p>
          <a:p>
            <a:pPr eaLnBrk="1" hangingPunct="1"/>
            <a:endParaRPr lang="en-US" altLang="ja-JP" sz="1200"/>
          </a:p>
        </p:txBody>
      </p:sp>
      <p:sp>
        <p:nvSpPr>
          <p:cNvPr id="17425" name="テキスト ボックス 21"/>
          <p:cNvSpPr txBox="1">
            <a:spLocks noChangeArrowheads="1"/>
          </p:cNvSpPr>
          <p:nvPr/>
        </p:nvSpPr>
        <p:spPr bwMode="auto">
          <a:xfrm>
            <a:off x="4349750" y="2787650"/>
            <a:ext cx="1658938"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t>業務アプリ</a:t>
            </a:r>
            <a:r>
              <a:rPr lang="en-US" altLang="ja-JP"/>
              <a:t>.exe </a:t>
            </a:r>
            <a:r>
              <a:rPr lang="en-US" altLang="ja-JP">
                <a:solidFill>
                  <a:srgbClr val="FF0000"/>
                </a:solidFill>
              </a:rPr>
              <a:t>0300000001</a:t>
            </a:r>
            <a:endParaRPr lang="ja-JP" altLang="en-US">
              <a:solidFill>
                <a:srgbClr val="FF0000"/>
              </a:solidFill>
            </a:endParaRPr>
          </a:p>
        </p:txBody>
      </p:sp>
      <p:sp>
        <p:nvSpPr>
          <p:cNvPr id="17426" name="AutoShape 5"/>
          <p:cNvSpPr>
            <a:spLocks noChangeArrowheads="1"/>
          </p:cNvSpPr>
          <p:nvPr/>
        </p:nvSpPr>
        <p:spPr bwMode="auto">
          <a:xfrm>
            <a:off x="6094413" y="2719388"/>
            <a:ext cx="785812" cy="388937"/>
          </a:xfrm>
          <a:prstGeom prst="rightArrow">
            <a:avLst>
              <a:gd name="adj1" fmla="val 50000"/>
              <a:gd name="adj2" fmla="val 57806"/>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17427" name="テキスト ボックス 16"/>
          <p:cNvSpPr txBox="1">
            <a:spLocks noChangeArrowheads="1"/>
          </p:cNvSpPr>
          <p:nvPr/>
        </p:nvSpPr>
        <p:spPr bwMode="auto">
          <a:xfrm>
            <a:off x="6992938" y="2322513"/>
            <a:ext cx="1457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t>アプリケーション</a:t>
            </a:r>
            <a:endParaRPr lang="en-US" altLang="ja-JP"/>
          </a:p>
        </p:txBody>
      </p:sp>
      <p:sp>
        <p:nvSpPr>
          <p:cNvPr id="17428" name="正方形/長方形 20"/>
          <p:cNvSpPr>
            <a:spLocks noChangeArrowheads="1"/>
          </p:cNvSpPr>
          <p:nvPr/>
        </p:nvSpPr>
        <p:spPr bwMode="auto">
          <a:xfrm>
            <a:off x="7431088" y="2738438"/>
            <a:ext cx="1122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22" name="テキスト ボックス 21"/>
          <p:cNvSpPr txBox="1"/>
          <p:nvPr/>
        </p:nvSpPr>
        <p:spPr>
          <a:xfrm>
            <a:off x="7731125" y="2581275"/>
            <a:ext cx="822325" cy="246221"/>
          </a:xfrm>
          <a:prstGeom prst="rect">
            <a:avLst/>
          </a:prstGeom>
          <a:noFill/>
          <a:ln>
            <a:solidFill>
              <a:schemeClr val="tx1">
                <a:lumMod val="75000"/>
                <a:lumOff val="25000"/>
              </a:schemeClr>
            </a:solidFill>
          </a:ln>
        </p:spPr>
        <p:txBody>
          <a:bodyPr wrap="square">
            <a:spAutoFit/>
          </a:bodyPr>
          <a:lstStyle/>
          <a:p>
            <a:pPr eaLnBrk="1" hangingPunct="1">
              <a:defRPr/>
            </a:pPr>
            <a:r>
              <a:rPr lang="en-US" altLang="ja-JP" dirty="0">
                <a:solidFill>
                  <a:srgbClr val="FF0000"/>
                </a:solidFill>
                <a:latin typeface="ＭＳ Ｐゴシック" panose="020B0600070205080204" pitchFamily="50" charset="-128"/>
                <a:ea typeface="ＭＳ Ｐゴシック" panose="020B0600070205080204" pitchFamily="50" charset="-128"/>
              </a:rPr>
              <a:t>0300000001</a:t>
            </a:r>
            <a:endParaRPr lang="ja-JP" altLang="en-US" dirty="0"/>
          </a:p>
        </p:txBody>
      </p:sp>
      <p:sp>
        <p:nvSpPr>
          <p:cNvPr id="17430" name="テキスト ボックス 16"/>
          <p:cNvSpPr txBox="1">
            <a:spLocks noChangeArrowheads="1"/>
          </p:cNvSpPr>
          <p:nvPr/>
        </p:nvSpPr>
        <p:spPr bwMode="auto">
          <a:xfrm>
            <a:off x="6945313" y="2568575"/>
            <a:ext cx="1304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t>電話番号</a:t>
            </a:r>
            <a:endParaRPr lang="en-US" altLang="ja-JP"/>
          </a:p>
        </p:txBody>
      </p:sp>
      <p:sp>
        <p:nvSpPr>
          <p:cNvPr id="24" name="テキスト ボックス 23"/>
          <p:cNvSpPr txBox="1"/>
          <p:nvPr/>
        </p:nvSpPr>
        <p:spPr>
          <a:xfrm>
            <a:off x="7740650" y="2859088"/>
            <a:ext cx="809625" cy="246062"/>
          </a:xfrm>
          <a:prstGeom prst="rect">
            <a:avLst/>
          </a:prstGeom>
          <a:noFill/>
          <a:ln>
            <a:solidFill>
              <a:schemeClr val="tx1">
                <a:lumMod val="75000"/>
                <a:lumOff val="25000"/>
              </a:schemeClr>
            </a:solidFill>
          </a:ln>
        </p:spPr>
        <p:txBody>
          <a:bodyPr>
            <a:spAutoFit/>
          </a:bodyPr>
          <a:lstStyle/>
          <a:p>
            <a:pPr eaLnBrk="1" hangingPunct="1">
              <a:defRPr/>
            </a:pPr>
            <a:r>
              <a:rPr lang="ja-JP" altLang="en-US" dirty="0"/>
              <a:t>成功太郎</a:t>
            </a:r>
          </a:p>
        </p:txBody>
      </p:sp>
      <p:sp>
        <p:nvSpPr>
          <p:cNvPr id="17432" name="テキスト ボックス 16"/>
          <p:cNvSpPr txBox="1">
            <a:spLocks noChangeArrowheads="1"/>
          </p:cNvSpPr>
          <p:nvPr/>
        </p:nvSpPr>
        <p:spPr bwMode="auto">
          <a:xfrm>
            <a:off x="7094538" y="2859088"/>
            <a:ext cx="14589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t>名前</a:t>
            </a:r>
            <a:endParaRPr lang="en-US" altLang="ja-JP"/>
          </a:p>
        </p:txBody>
      </p:sp>
      <p:sp>
        <p:nvSpPr>
          <p:cNvPr id="26" name="正方形/長方形 25"/>
          <p:cNvSpPr/>
          <p:nvPr/>
        </p:nvSpPr>
        <p:spPr bwMode="auto">
          <a:xfrm>
            <a:off x="6945313" y="2312988"/>
            <a:ext cx="1963737" cy="246062"/>
          </a:xfrm>
          <a:prstGeom prst="rect">
            <a:avLst/>
          </a:prstGeom>
          <a:noFill/>
          <a:ln w="3175" cap="flat" cmpd="sng" algn="ctr">
            <a:solidFill>
              <a:schemeClr val="accent1">
                <a:lumMod val="50000"/>
              </a:schemeClr>
            </a:solidFill>
            <a:prstDash val="solid"/>
            <a:round/>
            <a:headEnd type="none" w="med" len="med"/>
            <a:tailEnd type="none" w="med" len="med"/>
          </a:ln>
          <a:effectLst/>
        </p:spPr>
        <p:txBody>
          <a:bodyPr>
            <a:spAutoFit/>
          </a:bodyPr>
          <a:lstStyle/>
          <a:p>
            <a:pPr eaLnBrk="1" hangingPunct="1">
              <a:defRPr/>
            </a:pPr>
            <a:endParaRPr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正方形/長方形 22"/>
          <p:cNvSpPr>
            <a:spLocks noChangeArrowheads="1"/>
          </p:cNvSpPr>
          <p:nvPr/>
        </p:nvSpPr>
        <p:spPr bwMode="auto">
          <a:xfrm>
            <a:off x="0" y="682625"/>
            <a:ext cx="8675688" cy="5049838"/>
          </a:xfrm>
          <a:prstGeom prst="rect">
            <a:avLst/>
          </a:prstGeom>
          <a:solidFill>
            <a:schemeClr val="bg1"/>
          </a:solidFill>
          <a:ln>
            <a:noFill/>
          </a:ln>
          <a:extLst>
            <a:ext uri="{91240B29-F687-4F45-9708-019B960494DF}">
              <a14:hiddenLine xmlns:a14="http://schemas.microsoft.com/office/drawing/2010/main" w="3175" algn="ctr">
                <a:solidFill>
                  <a:srgbClr val="000000"/>
                </a:solidFill>
                <a:round/>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19459" name="スライド番号プレースホル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r>
              <a:rPr kumimoji="0" lang="en-US" altLang="ja-JP" sz="1400">
                <a:latin typeface="Tahoma" pitchFamily="34" charset="0"/>
              </a:rPr>
              <a:t>7</a:t>
            </a:r>
          </a:p>
        </p:txBody>
      </p:sp>
      <p:sp>
        <p:nvSpPr>
          <p:cNvPr id="19460" name="Rectangle 2"/>
          <p:cNvSpPr>
            <a:spLocks noChangeArrowheads="1"/>
          </p:cNvSpPr>
          <p:nvPr/>
        </p:nvSpPr>
        <p:spPr bwMode="auto">
          <a:xfrm>
            <a:off x="4576763" y="1116013"/>
            <a:ext cx="184150" cy="246062"/>
          </a:xfrm>
          <a:prstGeom prst="rect">
            <a:avLst/>
          </a:pr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endParaRPr lang="ja-JP" altLang="ja-JP"/>
          </a:p>
        </p:txBody>
      </p:sp>
      <p:sp>
        <p:nvSpPr>
          <p:cNvPr id="19461" name="Rectangle 3"/>
          <p:cNvSpPr>
            <a:spLocks noChangeArrowheads="1"/>
          </p:cNvSpPr>
          <p:nvPr/>
        </p:nvSpPr>
        <p:spPr bwMode="gray">
          <a:xfrm>
            <a:off x="404813" y="795338"/>
            <a:ext cx="87471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hangingPunct="1"/>
            <a:endParaRPr lang="ja-JP" altLang="ja-JP" sz="2400">
              <a:latin typeface="Tahoma" pitchFamily="34" charset="0"/>
            </a:endParaRPr>
          </a:p>
        </p:txBody>
      </p:sp>
      <p:sp>
        <p:nvSpPr>
          <p:cNvPr id="87044" name="Text Box 4"/>
          <p:cNvSpPr txBox="1">
            <a:spLocks noChangeArrowheads="1"/>
          </p:cNvSpPr>
          <p:nvPr/>
        </p:nvSpPr>
        <p:spPr bwMode="auto">
          <a:xfrm>
            <a:off x="984250" y="0"/>
            <a:ext cx="8737600" cy="646113"/>
          </a:xfrm>
          <a:prstGeom prst="rect">
            <a:avLst/>
          </a:prstGeom>
          <a:noFill/>
          <a:ln w="3175">
            <a:noFill/>
            <a:miter lim="800000"/>
            <a:headEnd/>
            <a:tailEnd/>
          </a:ln>
          <a:effectLst/>
        </p:spPr>
        <p:txBody>
          <a:bodyPr>
            <a:spAutoFit/>
          </a:bodyPr>
          <a:lstStyle/>
          <a:p>
            <a:pPr algn="ctr" eaLnBrk="1" fontAlgn="ctr" hangingPunct="1">
              <a:lnSpc>
                <a:spcPct val="180000"/>
              </a:lnSpc>
              <a:defRPr/>
            </a:pPr>
            <a:r>
              <a:rPr lang="en-US"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4</a:t>
            </a:r>
            <a:r>
              <a:rPr lang="ja-JP" altLang="en-US" sz="2000" b="1" dirty="0" err="1">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つの</a:t>
            </a:r>
            <a:r>
              <a:rPr lang="ja-JP" altLang="en-US"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rPr>
              <a:t>連動方法（②インターフェースファイル作成）</a:t>
            </a:r>
            <a:endParaRPr lang="ja-JP" altLang="ja-JP" sz="2000" b="1" dirty="0">
              <a:solidFill>
                <a:srgbClr val="0033CC"/>
              </a:solidFill>
              <a:effectLst>
                <a:outerShdw blurRad="38100" dist="38100" dir="2700000" algn="tl">
                  <a:srgbClr val="C0C0C0"/>
                </a:outerShdw>
              </a:effectLst>
              <a:latin typeface="ＭＳ Ｐゴシック" panose="020B0600070205080204" pitchFamily="50" charset="-128"/>
              <a:ea typeface="ＭＳ Ｐゴシック" panose="020B0600070205080204" pitchFamily="50" charset="-128"/>
            </a:endParaRPr>
          </a:p>
        </p:txBody>
      </p:sp>
      <p:sp>
        <p:nvSpPr>
          <p:cNvPr id="19463" name="Text Box 5"/>
          <p:cNvSpPr txBox="1">
            <a:spLocks noChangeArrowheads="1"/>
          </p:cNvSpPr>
          <p:nvPr/>
        </p:nvSpPr>
        <p:spPr bwMode="auto">
          <a:xfrm>
            <a:off x="479425" y="895350"/>
            <a:ext cx="7610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1200"/>
              <a:t>「インターフェースファイル作成」を使用すると、電話番号などの</a:t>
            </a:r>
            <a:r>
              <a:rPr lang="en-US" altLang="ja-JP" sz="1200"/>
              <a:t>CTI</a:t>
            </a:r>
            <a:r>
              <a:rPr lang="ja-JP" altLang="en-US" sz="1200"/>
              <a:t>情報を記録したテキストファイルが作成されます。</a:t>
            </a:r>
          </a:p>
          <a:p>
            <a:pPr eaLnBrk="1" hangingPunct="1"/>
            <a:r>
              <a:rPr lang="ja-JP" altLang="en-US" sz="1200"/>
              <a:t>このファイルをアプリケーションで監視することにより、連動を行うことができます。</a:t>
            </a:r>
          </a:p>
          <a:p>
            <a:pPr eaLnBrk="1" hangingPunct="1"/>
            <a:endParaRPr lang="en-US" altLang="ja-JP" sz="1200"/>
          </a:p>
        </p:txBody>
      </p:sp>
      <p:sp>
        <p:nvSpPr>
          <p:cNvPr id="19464" name="AutoShape 13"/>
          <p:cNvSpPr>
            <a:spLocks noChangeArrowheads="1"/>
          </p:cNvSpPr>
          <p:nvPr/>
        </p:nvSpPr>
        <p:spPr bwMode="auto">
          <a:xfrm>
            <a:off x="2378075" y="1819275"/>
            <a:ext cx="1511300" cy="1524000"/>
          </a:xfrm>
          <a:prstGeom prst="foldedCorner">
            <a:avLst>
              <a:gd name="adj" fmla="val 12500"/>
            </a:avLst>
          </a:prstGeom>
          <a:solidFill>
            <a:srgbClr val="FFFFFF"/>
          </a:solidFill>
          <a:ln w="9525">
            <a:solidFill>
              <a:srgbClr val="808080"/>
            </a:solidFill>
            <a:round/>
            <a:headEnd/>
            <a:tailEnd/>
          </a:ln>
          <a:effectLst>
            <a:outerShdw dist="107763" dir="2700000" algn="ctr" rotWithShape="0">
              <a:srgbClr val="808080"/>
            </a:outerShdw>
          </a:effec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en-US" altLang="ja-JP" sz="1200" dirty="0"/>
              <a:t>SNO</a:t>
            </a:r>
            <a:r>
              <a:rPr lang="en-US" altLang="ja-JP" sz="1200" dirty="0">
                <a:solidFill>
                  <a:srgbClr val="FF0000"/>
                </a:solidFill>
              </a:rPr>
              <a:t>0300000001</a:t>
            </a:r>
          </a:p>
          <a:p>
            <a:pPr eaLnBrk="1" hangingPunct="1"/>
            <a:r>
              <a:rPr lang="en-US" altLang="ja-JP" sz="1200" dirty="0"/>
              <a:t>NAM</a:t>
            </a:r>
            <a:r>
              <a:rPr lang="ja-JP" altLang="en-US" sz="1200" dirty="0">
                <a:solidFill>
                  <a:srgbClr val="FF0000"/>
                </a:solidFill>
              </a:rPr>
              <a:t>成功太郎</a:t>
            </a:r>
            <a:endParaRPr lang="en-US" altLang="ja-JP" sz="1200" dirty="0">
              <a:solidFill>
                <a:srgbClr val="FF0000"/>
              </a:solidFill>
            </a:endParaRPr>
          </a:p>
          <a:p>
            <a:pPr eaLnBrk="1" hangingPunct="1"/>
            <a:r>
              <a:rPr lang="en-US" altLang="ja-JP" sz="1200" dirty="0"/>
              <a:t>DT1</a:t>
            </a:r>
            <a:r>
              <a:rPr lang="ja-JP" altLang="en-US" sz="1200" dirty="0">
                <a:solidFill>
                  <a:srgbClr val="FF0000"/>
                </a:solidFill>
              </a:rPr>
              <a:t>優先顧客</a:t>
            </a:r>
            <a:endParaRPr lang="en-US" altLang="ja-JP" sz="1200" dirty="0">
              <a:solidFill>
                <a:srgbClr val="FF0000"/>
              </a:solidFill>
            </a:endParaRPr>
          </a:p>
          <a:p>
            <a:pPr eaLnBrk="1" hangingPunct="1"/>
            <a:r>
              <a:rPr lang="ja-JP" altLang="en-US" sz="1200" dirty="0"/>
              <a:t>　　　　　</a:t>
            </a:r>
            <a:r>
              <a:rPr lang="en-US" altLang="ja-JP" sz="1200" dirty="0"/>
              <a:t>…</a:t>
            </a:r>
          </a:p>
        </p:txBody>
      </p:sp>
      <p:sp>
        <p:nvSpPr>
          <p:cNvPr id="19465" name="Text Box 19"/>
          <p:cNvSpPr txBox="1">
            <a:spLocks noChangeArrowheads="1"/>
          </p:cNvSpPr>
          <p:nvPr/>
        </p:nvSpPr>
        <p:spPr bwMode="auto">
          <a:xfrm>
            <a:off x="2293938" y="1450975"/>
            <a:ext cx="53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algn="ctr" eaLnBrk="1" fontAlgn="ctr" hangingPunct="1">
              <a:lnSpc>
                <a:spcPct val="180000"/>
              </a:lnSpc>
            </a:pPr>
            <a:r>
              <a:rPr lang="en-US" altLang="ja-JP">
                <a:latin typeface="Times New Roman" pitchFamily="18" charset="0"/>
              </a:rPr>
              <a:t>Cti.dat</a:t>
            </a:r>
          </a:p>
        </p:txBody>
      </p:sp>
      <p:sp>
        <p:nvSpPr>
          <p:cNvPr id="19466" name="AutoShape 5"/>
          <p:cNvSpPr>
            <a:spLocks noChangeArrowheads="1"/>
          </p:cNvSpPr>
          <p:nvPr/>
        </p:nvSpPr>
        <p:spPr bwMode="auto">
          <a:xfrm>
            <a:off x="1308100" y="2547938"/>
            <a:ext cx="760413" cy="276225"/>
          </a:xfrm>
          <a:prstGeom prst="rightArrow">
            <a:avLst>
              <a:gd name="adj1" fmla="val 50000"/>
              <a:gd name="adj2" fmla="val 58104"/>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pic>
        <p:nvPicPr>
          <p:cNvPr id="19467"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713" y="2362200"/>
            <a:ext cx="423862" cy="5667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テキスト ボックス 16"/>
          <p:cNvSpPr txBox="1">
            <a:spLocks noChangeArrowheads="1"/>
          </p:cNvSpPr>
          <p:nvPr/>
        </p:nvSpPr>
        <p:spPr bwMode="auto">
          <a:xfrm>
            <a:off x="623888" y="3540125"/>
            <a:ext cx="254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t>着信と同時、または着信画面で「詳細表示」</a:t>
            </a:r>
            <a:endParaRPr lang="en-US" altLang="ja-JP"/>
          </a:p>
          <a:p>
            <a:pPr eaLnBrk="1" hangingPunct="1"/>
            <a:r>
              <a:rPr lang="ja-JP" altLang="en-US"/>
              <a:t>クリック時にテキストファイルが作成されます</a:t>
            </a:r>
          </a:p>
        </p:txBody>
      </p:sp>
      <p:sp>
        <p:nvSpPr>
          <p:cNvPr id="19469" name="AutoShape 5"/>
          <p:cNvSpPr>
            <a:spLocks noChangeArrowheads="1"/>
          </p:cNvSpPr>
          <p:nvPr/>
        </p:nvSpPr>
        <p:spPr bwMode="auto">
          <a:xfrm flipV="1">
            <a:off x="4284663" y="2541588"/>
            <a:ext cx="828675" cy="295275"/>
          </a:xfrm>
          <a:prstGeom prst="rightArrow">
            <a:avLst>
              <a:gd name="adj1" fmla="val 50000"/>
              <a:gd name="adj2" fmla="val 57961"/>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19470" name="テキスト ボックス 18"/>
          <p:cNvSpPr txBox="1">
            <a:spLocks noChangeArrowheads="1"/>
          </p:cNvSpPr>
          <p:nvPr/>
        </p:nvSpPr>
        <p:spPr bwMode="auto">
          <a:xfrm>
            <a:off x="4556125" y="3559175"/>
            <a:ext cx="3778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t>アプリケーションからタイマー等の機能でテキストファイルを監視し、</a:t>
            </a:r>
            <a:endParaRPr lang="en-US" altLang="ja-JP"/>
          </a:p>
          <a:p>
            <a:pPr eaLnBrk="1" hangingPunct="1"/>
            <a:r>
              <a:rPr lang="ja-JP" altLang="en-US"/>
              <a:t>更新されたら電話番号等の情報を取得します</a:t>
            </a:r>
            <a:endParaRPr lang="en-US" altLang="ja-JP"/>
          </a:p>
        </p:txBody>
      </p:sp>
      <p:sp>
        <p:nvSpPr>
          <p:cNvPr id="19471" name="Text Box 23"/>
          <p:cNvSpPr txBox="1">
            <a:spLocks noChangeArrowheads="1"/>
          </p:cNvSpPr>
          <p:nvPr/>
        </p:nvSpPr>
        <p:spPr bwMode="auto">
          <a:xfrm>
            <a:off x="479425" y="4349750"/>
            <a:ext cx="8196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sz="1200"/>
              <a:t>見え</a:t>
            </a:r>
            <a:r>
              <a:rPr lang="en-US" altLang="ja-JP" sz="1200"/>
              <a:t>TEL</a:t>
            </a:r>
            <a:r>
              <a:rPr lang="ja-JP" altLang="en-US" sz="1200"/>
              <a:t>君の着信画面を表示せず、</a:t>
            </a:r>
            <a:r>
              <a:rPr lang="en-US" altLang="ja-JP" sz="1200"/>
              <a:t>CTI</a:t>
            </a:r>
            <a:r>
              <a:rPr lang="ja-JP" altLang="en-US" sz="1200"/>
              <a:t>情報だけを取得することができるのでアプリケーションパッケージの</a:t>
            </a:r>
            <a:r>
              <a:rPr lang="en-US" altLang="ja-JP" sz="1200"/>
              <a:t>CTI</a:t>
            </a:r>
            <a:r>
              <a:rPr lang="ja-JP" altLang="en-US" sz="1200"/>
              <a:t>エンジンとして</a:t>
            </a:r>
            <a:endParaRPr lang="en-US" altLang="ja-JP" sz="1200"/>
          </a:p>
          <a:p>
            <a:pPr eaLnBrk="1" hangingPunct="1"/>
            <a:r>
              <a:rPr lang="ja-JP" altLang="en-US" sz="1200"/>
              <a:t>使用するのに最適です。　（着信画面を表示することも可能です）</a:t>
            </a:r>
          </a:p>
          <a:p>
            <a:pPr eaLnBrk="1" hangingPunct="1"/>
            <a:endParaRPr lang="en-US" altLang="ja-JP" sz="1200"/>
          </a:p>
        </p:txBody>
      </p:sp>
      <p:sp>
        <p:nvSpPr>
          <p:cNvPr id="19472" name="テキスト ボックス 16"/>
          <p:cNvSpPr txBox="1">
            <a:spLocks noChangeArrowheads="1"/>
          </p:cNvSpPr>
          <p:nvPr/>
        </p:nvSpPr>
        <p:spPr bwMode="auto">
          <a:xfrm>
            <a:off x="5356225" y="1739900"/>
            <a:ext cx="1458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t>アプリケーション</a:t>
            </a:r>
            <a:endParaRPr lang="en-US" altLang="ja-JP"/>
          </a:p>
        </p:txBody>
      </p:sp>
      <p:sp>
        <p:nvSpPr>
          <p:cNvPr id="19473" name="正方形/長方形 16"/>
          <p:cNvSpPr>
            <a:spLocks noChangeArrowheads="1"/>
          </p:cNvSpPr>
          <p:nvPr/>
        </p:nvSpPr>
        <p:spPr bwMode="auto">
          <a:xfrm>
            <a:off x="5795963" y="2155825"/>
            <a:ext cx="1120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endParaRPr lang="ja-JP" altLang="en-US"/>
          </a:p>
        </p:txBody>
      </p:sp>
      <p:sp>
        <p:nvSpPr>
          <p:cNvPr id="18" name="テキスト ボックス 17"/>
          <p:cNvSpPr txBox="1"/>
          <p:nvPr/>
        </p:nvSpPr>
        <p:spPr>
          <a:xfrm>
            <a:off x="6094413" y="1998663"/>
            <a:ext cx="1005030" cy="246221"/>
          </a:xfrm>
          <a:prstGeom prst="rect">
            <a:avLst/>
          </a:prstGeom>
          <a:noFill/>
          <a:ln>
            <a:solidFill>
              <a:schemeClr val="tx1">
                <a:lumMod val="75000"/>
                <a:lumOff val="25000"/>
              </a:schemeClr>
            </a:solidFill>
          </a:ln>
        </p:spPr>
        <p:txBody>
          <a:bodyPr wrap="square">
            <a:spAutoFit/>
          </a:bodyPr>
          <a:lstStyle/>
          <a:p>
            <a:pPr eaLnBrk="1" hangingPunct="1">
              <a:defRPr/>
            </a:pPr>
            <a:r>
              <a:rPr lang="en-US" altLang="ja-JP" dirty="0">
                <a:solidFill>
                  <a:srgbClr val="FF0000"/>
                </a:solidFill>
                <a:latin typeface="ＭＳ Ｐゴシック" panose="020B0600070205080204" pitchFamily="50" charset="-128"/>
                <a:ea typeface="ＭＳ Ｐゴシック" panose="020B0600070205080204" pitchFamily="50" charset="-128"/>
              </a:rPr>
              <a:t>0300000001</a:t>
            </a:r>
            <a:endParaRPr lang="ja-JP" altLang="en-US" dirty="0"/>
          </a:p>
        </p:txBody>
      </p:sp>
      <p:sp>
        <p:nvSpPr>
          <p:cNvPr id="19475" name="テキスト ボックス 16"/>
          <p:cNvSpPr txBox="1">
            <a:spLocks noChangeArrowheads="1"/>
          </p:cNvSpPr>
          <p:nvPr/>
        </p:nvSpPr>
        <p:spPr bwMode="auto">
          <a:xfrm>
            <a:off x="5449887" y="1998663"/>
            <a:ext cx="7381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t>電話番号</a:t>
            </a:r>
            <a:endParaRPr lang="en-US" altLang="ja-JP"/>
          </a:p>
        </p:txBody>
      </p:sp>
      <p:sp>
        <p:nvSpPr>
          <p:cNvPr id="20" name="テキスト ボックス 19"/>
          <p:cNvSpPr txBox="1"/>
          <p:nvPr/>
        </p:nvSpPr>
        <p:spPr>
          <a:xfrm>
            <a:off x="6103938" y="2276475"/>
            <a:ext cx="995505" cy="246221"/>
          </a:xfrm>
          <a:prstGeom prst="rect">
            <a:avLst/>
          </a:prstGeom>
          <a:noFill/>
          <a:ln>
            <a:solidFill>
              <a:schemeClr val="tx1">
                <a:lumMod val="75000"/>
                <a:lumOff val="25000"/>
              </a:schemeClr>
            </a:solidFill>
          </a:ln>
        </p:spPr>
        <p:txBody>
          <a:bodyPr wrap="square">
            <a:spAutoFit/>
          </a:bodyPr>
          <a:lstStyle/>
          <a:p>
            <a:pPr eaLnBrk="1" hangingPunct="1">
              <a:defRPr/>
            </a:pPr>
            <a:r>
              <a:rPr lang="ja-JP" altLang="en-US" dirty="0"/>
              <a:t>成功太郎</a:t>
            </a:r>
          </a:p>
        </p:txBody>
      </p:sp>
      <p:sp>
        <p:nvSpPr>
          <p:cNvPr id="19477" name="テキスト ボックス 16"/>
          <p:cNvSpPr txBox="1">
            <a:spLocks noChangeArrowheads="1"/>
          </p:cNvSpPr>
          <p:nvPr/>
        </p:nvSpPr>
        <p:spPr bwMode="auto">
          <a:xfrm>
            <a:off x="5459413" y="2276475"/>
            <a:ext cx="113751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000">
                <a:solidFill>
                  <a:schemeClr val="tx1"/>
                </a:solidFill>
                <a:latin typeface="ＭＳ Ｐゴシック" charset="-128"/>
                <a:ea typeface="ＭＳ Ｐゴシック" charset="-128"/>
              </a:defRPr>
            </a:lvl1pPr>
            <a:lvl2pPr marL="742950" indent="-285750">
              <a:defRPr kumimoji="1" sz="1000">
                <a:solidFill>
                  <a:schemeClr val="tx1"/>
                </a:solidFill>
                <a:latin typeface="ＭＳ Ｐゴシック" charset="-128"/>
                <a:ea typeface="ＭＳ Ｐゴシック" charset="-128"/>
              </a:defRPr>
            </a:lvl2pPr>
            <a:lvl3pPr marL="1143000" indent="-228600">
              <a:defRPr kumimoji="1" sz="1000">
                <a:solidFill>
                  <a:schemeClr val="tx1"/>
                </a:solidFill>
                <a:latin typeface="ＭＳ Ｐゴシック" charset="-128"/>
                <a:ea typeface="ＭＳ Ｐゴシック" charset="-128"/>
              </a:defRPr>
            </a:lvl3pPr>
            <a:lvl4pPr marL="1600200" indent="-228600">
              <a:defRPr kumimoji="1" sz="1000">
                <a:solidFill>
                  <a:schemeClr val="tx1"/>
                </a:solidFill>
                <a:latin typeface="ＭＳ Ｐゴシック" charset="-128"/>
                <a:ea typeface="ＭＳ Ｐゴシック" charset="-128"/>
              </a:defRPr>
            </a:lvl4pPr>
            <a:lvl5pPr marL="2057400" indent="-228600">
              <a:defRPr kumimoji="1" sz="10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000">
                <a:solidFill>
                  <a:schemeClr val="tx1"/>
                </a:solidFill>
                <a:latin typeface="ＭＳ Ｐゴシック" charset="-128"/>
                <a:ea typeface="ＭＳ Ｐゴシック" charset="-128"/>
              </a:defRPr>
            </a:lvl9pPr>
          </a:lstStyle>
          <a:p>
            <a:pPr eaLnBrk="1" hangingPunct="1"/>
            <a:r>
              <a:rPr lang="ja-JP" altLang="en-US"/>
              <a:t>名前</a:t>
            </a:r>
            <a:endParaRPr lang="en-US" altLang="ja-JP"/>
          </a:p>
        </p:txBody>
      </p:sp>
      <p:sp>
        <p:nvSpPr>
          <p:cNvPr id="22" name="正方形/長方形 21"/>
          <p:cNvSpPr/>
          <p:nvPr/>
        </p:nvSpPr>
        <p:spPr bwMode="auto">
          <a:xfrm>
            <a:off x="5310188" y="1730375"/>
            <a:ext cx="1962150" cy="246063"/>
          </a:xfrm>
          <a:prstGeom prst="rect">
            <a:avLst/>
          </a:prstGeom>
          <a:noFill/>
          <a:ln w="3175" cap="flat" cmpd="sng" algn="ctr">
            <a:solidFill>
              <a:schemeClr val="accent1">
                <a:lumMod val="50000"/>
              </a:schemeClr>
            </a:solidFill>
            <a:prstDash val="solid"/>
            <a:round/>
            <a:headEnd type="none" w="med" len="med"/>
            <a:tailEnd type="none" w="med" len="med"/>
          </a:ln>
          <a:effectLst/>
        </p:spPr>
        <p:txBody>
          <a:bodyPr>
            <a:spAutoFit/>
          </a:bodyPr>
          <a:lstStyle/>
          <a:p>
            <a:pPr eaLnBrk="1" hangingPunct="1">
              <a:defRPr/>
            </a:pPr>
            <a:endParaRPr lang="ja-JP" altLang="en-US">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60000"/>
            <a:lumOff val="40000"/>
          </a:schemeClr>
        </a:solidFill>
        <a:ln w="317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sz="10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noFill/>
        <a:ln w="3175" cap="flat" cmpd="sng" algn="ctr">
          <a:noFill/>
          <a:prstDash val="solid"/>
          <a:round/>
          <a:headEnd type="none" w="med" len="med"/>
          <a:tailEnd type="arrow"/>
        </a:ln>
        <a:effectLst/>
      </a:spPr>
      <a:bodyPr/>
      <a:lstStyle/>
    </a:lnDef>
    <a:txDef>
      <a:spPr>
        <a:noFill/>
      </a:spPr>
      <a:bodyPr wrap="none" rtlCol="0">
        <a:spAutoFit/>
      </a:bodyPr>
      <a:lstStyle>
        <a:defPPr>
          <a:defRPr kumimoji="1" dirty="0" smtClean="0"/>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31332</TotalTime>
  <Words>2893</Words>
  <Application>Microsoft Office PowerPoint</Application>
  <PresentationFormat>ユーザー設定</PresentationFormat>
  <Paragraphs>325</Paragraphs>
  <Slides>20</Slides>
  <Notes>19</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2</vt:i4>
      </vt:variant>
      <vt:variant>
        <vt:lpstr>スライド タイトル</vt:lpstr>
      </vt:variant>
      <vt:variant>
        <vt:i4>20</vt:i4>
      </vt:variant>
    </vt:vector>
  </HeadingPairs>
  <TitlesOfParts>
    <vt:vector size="29" baseType="lpstr">
      <vt:lpstr>HGS創英角ｺﾞｼｯｸUB</vt:lpstr>
      <vt:lpstr>ＭＳ Ｐゴシック</vt:lpstr>
      <vt:lpstr>ＭＳ Ｐ明朝</vt:lpstr>
      <vt:lpstr>Tahoma</vt:lpstr>
      <vt:lpstr>Times New Roman</vt:lpstr>
      <vt:lpstr>Wingdings</vt:lpstr>
      <vt:lpstr>Blends</vt:lpstr>
      <vt:lpstr>ワークシート</vt:lpstr>
      <vt:lpstr>ｸﾘｯﾌﾟ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Succeed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見えTEL君２（single）</dc:title>
  <dc:creator>楠木 孝彦</dc:creator>
  <cp:lastModifiedBy>楠木 孝彦</cp:lastModifiedBy>
  <cp:revision>259</cp:revision>
  <cp:lastPrinted>2020-01-22T00:43:43Z</cp:lastPrinted>
  <dcterms:created xsi:type="dcterms:W3CDTF">1999-04-12T01:45:31Z</dcterms:created>
  <dcterms:modified xsi:type="dcterms:W3CDTF">2022-06-06T02:14:57Z</dcterms:modified>
</cp:coreProperties>
</file>